
<file path=[Content_Types].xml><?xml version="1.0" encoding="utf-8"?>
<Types xmlns="http://schemas.openxmlformats.org/package/2006/content-types">
  <Default Extension="xml" ContentType="application/xml"/>
  <Default Extension="jpeg" ContentType="image/jpeg"/>
  <Default Extension="tiff" ContentType="image/tiff"/>
  <Default Extension="rels" ContentType="application/vnd.openxmlformats-package.relationships+xml"/>
  <Default Extension="xlsx" ContentType="application/vnd.openxmlformats-officedocument.spreadsheetml.sheet"/>
  <Default Extension="mov" ContentType="video/quicktime"/>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1" r:id="rId2"/>
  </p:sldMasterIdLst>
  <p:notesMasterIdLst>
    <p:notesMasterId r:id="rId28"/>
  </p:notesMasterIdLst>
  <p:handoutMasterIdLst>
    <p:handoutMasterId r:id="rId29"/>
  </p:handoutMasterIdLst>
  <p:sldIdLst>
    <p:sldId id="261" r:id="rId3"/>
    <p:sldId id="256" r:id="rId4"/>
    <p:sldId id="262" r:id="rId5"/>
    <p:sldId id="265" r:id="rId6"/>
    <p:sldId id="282" r:id="rId7"/>
    <p:sldId id="283" r:id="rId8"/>
    <p:sldId id="284" r:id="rId9"/>
    <p:sldId id="260" r:id="rId10"/>
    <p:sldId id="274" r:id="rId11"/>
    <p:sldId id="273" r:id="rId12"/>
    <p:sldId id="263" r:id="rId13"/>
    <p:sldId id="275" r:id="rId14"/>
    <p:sldId id="271" r:id="rId15"/>
    <p:sldId id="264" r:id="rId16"/>
    <p:sldId id="276" r:id="rId17"/>
    <p:sldId id="277" r:id="rId18"/>
    <p:sldId id="278" r:id="rId19"/>
    <p:sldId id="279" r:id="rId20"/>
    <p:sldId id="280" r:id="rId21"/>
    <p:sldId id="281" r:id="rId22"/>
    <p:sldId id="268" r:id="rId23"/>
    <p:sldId id="267" r:id="rId24"/>
    <p:sldId id="266" r:id="rId25"/>
    <p:sldId id="270" r:id="rId26"/>
    <p:sldId id="26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52128"/>
    <a:srgbClr val="1B449C"/>
    <a:srgbClr val="75C2D4"/>
    <a:srgbClr val="009FAC"/>
    <a:srgbClr val="AED1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648"/>
    <p:restoredTop sz="77555"/>
  </p:normalViewPr>
  <p:slideViewPr>
    <p:cSldViewPr snapToGrid="0" snapToObjects="1">
      <p:cViewPr>
        <p:scale>
          <a:sx n="110" d="100"/>
          <a:sy n="110" d="100"/>
        </p:scale>
        <p:origin x="232" y="-39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22" d="100"/>
          <a:sy n="122" d="100"/>
        </p:scale>
        <p:origin x="3864" y="208"/>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notesMaster" Target="notesMasters/notesMaster1.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1"/>
          <c:order val="0"/>
          <c:tx>
            <c:strRef>
              <c:f>Sheet1!$B$1</c:f>
              <c:strCache>
                <c:ptCount val="1"/>
                <c:pt idx="0">
                  <c:v>Local</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Sheet1!$B$2</c:f>
              <c:numCache>
                <c:formatCode>General</c:formatCode>
                <c:ptCount val="1"/>
                <c:pt idx="0">
                  <c:v>0.001</c:v>
                </c:pt>
              </c:numCache>
            </c:numRef>
          </c:val>
        </c:ser>
        <c:ser>
          <c:idx val="2"/>
          <c:order val="1"/>
          <c:tx>
            <c:strRef>
              <c:f>Sheet1!$C$1</c:f>
              <c:strCache>
                <c:ptCount val="1"/>
                <c:pt idx="0">
                  <c:v>Remote</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Sheet1!$C$2</c:f>
              <c:numCache>
                <c:formatCode>General</c:formatCode>
                <c:ptCount val="1"/>
                <c:pt idx="0">
                  <c:v>1.0</c:v>
                </c:pt>
              </c:numCache>
            </c:numRef>
          </c:val>
        </c:ser>
        <c:ser>
          <c:idx val="3"/>
          <c:order val="2"/>
          <c:tx>
            <c:strRef>
              <c:f>Sheet1!$D$1</c:f>
              <c:strCache>
                <c:ptCount val="1"/>
                <c:pt idx="0">
                  <c:v>CF</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Sheet1!$D$2</c:f>
              <c:numCache>
                <c:formatCode>General</c:formatCode>
                <c:ptCount val="1"/>
                <c:pt idx="0">
                  <c:v>50.0</c:v>
                </c:pt>
              </c:numCache>
            </c:numRef>
          </c:val>
        </c:ser>
        <c:dLbls>
          <c:showLegendKey val="0"/>
          <c:showVal val="1"/>
          <c:showCatName val="0"/>
          <c:showSerName val="0"/>
          <c:showPercent val="0"/>
          <c:showBubbleSize val="0"/>
        </c:dLbls>
        <c:gapWidth val="75"/>
        <c:axId val="12638640"/>
        <c:axId val="-27365824"/>
      </c:barChart>
      <c:catAx>
        <c:axId val="1263864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7365824"/>
        <c:crosses val="autoZero"/>
        <c:auto val="1"/>
        <c:lblAlgn val="ctr"/>
        <c:lblOffset val="100"/>
        <c:noMultiLvlLbl val="0"/>
      </c:catAx>
      <c:valAx>
        <c:axId val="-27365824"/>
        <c:scaling>
          <c:orientation val="minMax"/>
        </c:scaling>
        <c:delete val="0"/>
        <c:axPos val="b"/>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6386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Sheet1!$A$2</c:f>
              <c:strCache>
                <c:ptCount val="1"/>
                <c:pt idx="0">
                  <c:v>Upload</c:v>
                </c:pt>
              </c:strCache>
            </c:strRef>
          </c:tx>
          <c:spPr>
            <a:solidFill>
              <a:schemeClr val="accent1"/>
            </a:solidFill>
            <a:ln w="19050">
              <a:solidFill>
                <a:schemeClr val="lt1"/>
              </a:solidFill>
            </a:ln>
            <a:effectLst/>
          </c:spPr>
          <c:invertIfNegative val="0"/>
          <c:dPt>
            <c:idx val="0"/>
            <c:invertIfNegative val="0"/>
            <c:bubble3D val="0"/>
            <c:spPr>
              <a:solidFill>
                <a:schemeClr val="accent1"/>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f>
              <c:strCache>
                <c:ptCount val="1"/>
                <c:pt idx="0">
                  <c:v>Sales</c:v>
                </c:pt>
              </c:strCache>
            </c:strRef>
          </c:cat>
          <c:val>
            <c:numRef>
              <c:f>Sheet1!$B$2</c:f>
              <c:numCache>
                <c:formatCode>General</c:formatCode>
                <c:ptCount val="1"/>
                <c:pt idx="0">
                  <c:v>9.0</c:v>
                </c:pt>
              </c:numCache>
            </c:numRef>
          </c:val>
        </c:ser>
        <c:ser>
          <c:idx val="1"/>
          <c:order val="1"/>
          <c:tx>
            <c:strRef>
              <c:f>Sheet1!$A$3</c:f>
              <c:strCache>
                <c:ptCount val="1"/>
                <c:pt idx="0">
                  <c:v>Compile</c:v>
                </c:pt>
              </c:strCache>
            </c:strRef>
          </c:tx>
          <c:spPr>
            <a:solidFill>
              <a:schemeClr val="accent2"/>
            </a:solidFill>
            <a:ln w="19050">
              <a:solidFill>
                <a:schemeClr val="lt1"/>
              </a:solidFill>
            </a:ln>
            <a:effectLst/>
          </c:spPr>
          <c:invertIfNegative val="0"/>
          <c:dPt>
            <c:idx val="0"/>
            <c:invertIfNegative val="0"/>
            <c:bubble3D val="0"/>
            <c:spPr>
              <a:solidFill>
                <a:schemeClr val="accent2"/>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f>
              <c:strCache>
                <c:ptCount val="1"/>
                <c:pt idx="0">
                  <c:v>Sales</c:v>
                </c:pt>
              </c:strCache>
            </c:strRef>
          </c:cat>
          <c:val>
            <c:numRef>
              <c:f>Sheet1!$B$3</c:f>
              <c:numCache>
                <c:formatCode>General</c:formatCode>
                <c:ptCount val="1"/>
                <c:pt idx="0">
                  <c:v>18.0</c:v>
                </c:pt>
              </c:numCache>
            </c:numRef>
          </c:val>
        </c:ser>
        <c:ser>
          <c:idx val="2"/>
          <c:order val="2"/>
          <c:tx>
            <c:strRef>
              <c:f>Sheet1!$A$4</c:f>
              <c:strCache>
                <c:ptCount val="1"/>
                <c:pt idx="0">
                  <c:v>Droplet</c:v>
                </c:pt>
              </c:strCache>
            </c:strRef>
          </c:tx>
          <c:spPr>
            <a:solidFill>
              <a:schemeClr val="accent3"/>
            </a:solidFill>
            <a:ln w="19050">
              <a:solidFill>
                <a:schemeClr val="lt1"/>
              </a:solidFill>
            </a:ln>
            <a:effectLst/>
          </c:spPr>
          <c:invertIfNegative val="0"/>
          <c:dPt>
            <c:idx val="0"/>
            <c:invertIfNegative val="0"/>
            <c:bubble3D val="0"/>
            <c:spPr>
              <a:solidFill>
                <a:schemeClr val="accent3"/>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f>
              <c:strCache>
                <c:ptCount val="1"/>
                <c:pt idx="0">
                  <c:v>Sales</c:v>
                </c:pt>
              </c:strCache>
            </c:strRef>
          </c:cat>
          <c:val>
            <c:numRef>
              <c:f>Sheet1!$B$4</c:f>
              <c:numCache>
                <c:formatCode>General</c:formatCode>
                <c:ptCount val="1"/>
                <c:pt idx="0">
                  <c:v>6.0</c:v>
                </c:pt>
              </c:numCache>
            </c:numRef>
          </c:val>
        </c:ser>
        <c:ser>
          <c:idx val="3"/>
          <c:order val="3"/>
          <c:tx>
            <c:strRef>
              <c:f>Sheet1!$A$5</c:f>
              <c:strCache>
                <c:ptCount val="1"/>
                <c:pt idx="0">
                  <c:v>Run</c:v>
                </c:pt>
              </c:strCache>
            </c:strRef>
          </c:tx>
          <c:spPr>
            <a:solidFill>
              <a:schemeClr val="accent4"/>
            </a:solidFill>
            <a:ln w="19050">
              <a:solidFill>
                <a:schemeClr val="lt1"/>
              </a:solidFill>
            </a:ln>
            <a:effectLst/>
          </c:spPr>
          <c:invertIfNegative val="0"/>
          <c:dPt>
            <c:idx val="0"/>
            <c:invertIfNegative val="0"/>
            <c:bubble3D val="0"/>
            <c:spPr>
              <a:solidFill>
                <a:schemeClr val="accent4"/>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f>
              <c:strCache>
                <c:ptCount val="1"/>
                <c:pt idx="0">
                  <c:v>Sales</c:v>
                </c:pt>
              </c:strCache>
            </c:strRef>
          </c:cat>
          <c:val>
            <c:numRef>
              <c:f>Sheet1!$B$5</c:f>
              <c:numCache>
                <c:formatCode>General</c:formatCode>
                <c:ptCount val="1"/>
                <c:pt idx="0">
                  <c:v>6.0</c:v>
                </c:pt>
              </c:numCache>
            </c:numRef>
          </c:val>
        </c:ser>
        <c:ser>
          <c:idx val="4"/>
          <c:order val="4"/>
          <c:tx>
            <c:strRef>
              <c:f>Sheet1!$A$6</c:f>
              <c:strCache>
                <c:ptCount val="1"/>
                <c:pt idx="0">
                  <c:v>Other</c:v>
                </c:pt>
              </c:strCache>
            </c:strRef>
          </c:tx>
          <c:spPr>
            <a:solidFill>
              <a:schemeClr val="accent5"/>
            </a:solidFill>
            <a:ln w="19050">
              <a:solidFill>
                <a:schemeClr val="lt1"/>
              </a:solidFill>
            </a:ln>
            <a:effectLst/>
          </c:spPr>
          <c:invertIfNegative val="0"/>
          <c:dPt>
            <c:idx val="0"/>
            <c:invertIfNegative val="0"/>
            <c:bubble3D val="0"/>
            <c:spPr>
              <a:solidFill>
                <a:schemeClr val="accent5"/>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f>
              <c:strCache>
                <c:ptCount val="1"/>
                <c:pt idx="0">
                  <c:v>Sales</c:v>
                </c:pt>
              </c:strCache>
            </c:strRef>
          </c:cat>
          <c:val>
            <c:numRef>
              <c:f>Sheet1!$B$6</c:f>
              <c:numCache>
                <c:formatCode>General</c:formatCode>
                <c:ptCount val="1"/>
                <c:pt idx="0">
                  <c:v>11.0</c:v>
                </c:pt>
              </c:numCache>
            </c:numRef>
          </c:val>
        </c:ser>
        <c:dLbls>
          <c:showLegendKey val="0"/>
          <c:showVal val="1"/>
          <c:showCatName val="0"/>
          <c:showSerName val="0"/>
          <c:showPercent val="0"/>
          <c:showBubbleSize val="0"/>
        </c:dLbls>
        <c:gapWidth val="95"/>
        <c:overlap val="100"/>
        <c:axId val="53511456"/>
        <c:axId val="53677616"/>
      </c:barChart>
      <c:catAx>
        <c:axId val="53511456"/>
        <c:scaling>
          <c:orientation val="minMax"/>
        </c:scaling>
        <c:delete val="1"/>
        <c:axPos val="l"/>
        <c:numFmt formatCode="General" sourceLinked="1"/>
        <c:majorTickMark val="none"/>
        <c:minorTickMark val="none"/>
        <c:tickLblPos val="nextTo"/>
        <c:crossAx val="53677616"/>
        <c:crosses val="autoZero"/>
        <c:auto val="1"/>
        <c:lblAlgn val="ctr"/>
        <c:lblOffset val="100"/>
        <c:noMultiLvlLbl val="0"/>
      </c:catAx>
      <c:valAx>
        <c:axId val="53677616"/>
        <c:scaling>
          <c:orientation val="minMax"/>
        </c:scaling>
        <c:delete val="1"/>
        <c:axPos val="b"/>
        <c:majorTickMark val="out"/>
        <c:minorTickMark val="none"/>
        <c:tickLblPos val="nextTo"/>
        <c:crossAx val="5351145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cf push</c:v>
                </c:pt>
              </c:strCache>
            </c:strRef>
          </c:tx>
          <c:spPr>
            <a:solidFill>
              <a:schemeClr val="accent2"/>
            </a:solidFill>
            <a:ln>
              <a:noFill/>
            </a:ln>
            <a:effectLst/>
          </c:spPr>
          <c:invertIfNegative val="0"/>
          <c:cat>
            <c:strRef>
              <c:f>Sheet1!$A$2:$A$5</c:f>
              <c:strCache>
                <c:ptCount val="4"/>
                <c:pt idx="0">
                  <c:v>PHP</c:v>
                </c:pt>
                <c:pt idx="1">
                  <c:v>Python</c:v>
                </c:pt>
                <c:pt idx="2">
                  <c:v>NodeJS</c:v>
                </c:pt>
                <c:pt idx="3">
                  <c:v>Wordpress</c:v>
                </c:pt>
              </c:strCache>
            </c:strRef>
          </c:cat>
          <c:val>
            <c:numRef>
              <c:f>Sheet1!$B$2:$B$5</c:f>
              <c:numCache>
                <c:formatCode>General</c:formatCode>
                <c:ptCount val="4"/>
                <c:pt idx="0">
                  <c:v>50.0</c:v>
                </c:pt>
                <c:pt idx="1">
                  <c:v>63.0</c:v>
                </c:pt>
                <c:pt idx="2">
                  <c:v>34.0</c:v>
                </c:pt>
                <c:pt idx="3">
                  <c:v>90.0</c:v>
                </c:pt>
              </c:numCache>
            </c:numRef>
          </c:val>
        </c:ser>
        <c:ser>
          <c:idx val="1"/>
          <c:order val="1"/>
          <c:tx>
            <c:strRef>
              <c:f>Sheet1!$C$1</c:f>
              <c:strCache>
                <c:ptCount val="1"/>
                <c:pt idx="0">
                  <c:v>cf fast-push</c:v>
                </c:pt>
              </c:strCache>
            </c:strRef>
          </c:tx>
          <c:spPr>
            <a:solidFill>
              <a:schemeClr val="accent4"/>
            </a:solidFill>
            <a:ln>
              <a:noFill/>
            </a:ln>
            <a:effectLst/>
          </c:spPr>
          <c:invertIfNegative val="0"/>
          <c:cat>
            <c:strRef>
              <c:f>Sheet1!$A$2:$A$5</c:f>
              <c:strCache>
                <c:ptCount val="4"/>
                <c:pt idx="0">
                  <c:v>PHP</c:v>
                </c:pt>
                <c:pt idx="1">
                  <c:v>Python</c:v>
                </c:pt>
                <c:pt idx="2">
                  <c:v>NodeJS</c:v>
                </c:pt>
                <c:pt idx="3">
                  <c:v>Wordpress</c:v>
                </c:pt>
              </c:strCache>
            </c:strRef>
          </c:cat>
          <c:val>
            <c:numRef>
              <c:f>Sheet1!$C$2:$C$5</c:f>
              <c:numCache>
                <c:formatCode>General</c:formatCode>
                <c:ptCount val="4"/>
                <c:pt idx="0">
                  <c:v>5.0</c:v>
                </c:pt>
                <c:pt idx="1">
                  <c:v>5.0</c:v>
                </c:pt>
                <c:pt idx="2">
                  <c:v>8.0</c:v>
                </c:pt>
                <c:pt idx="3">
                  <c:v>11.0</c:v>
                </c:pt>
              </c:numCache>
            </c:numRef>
          </c:val>
        </c:ser>
        <c:dLbls>
          <c:showLegendKey val="0"/>
          <c:showVal val="0"/>
          <c:showCatName val="0"/>
          <c:showSerName val="0"/>
          <c:showPercent val="0"/>
          <c:showBubbleSize val="0"/>
        </c:dLbls>
        <c:gapWidth val="150"/>
        <c:axId val="51980992"/>
        <c:axId val="51982768"/>
      </c:barChart>
      <c:catAx>
        <c:axId val="51980992"/>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51982768"/>
        <c:crosses val="autoZero"/>
        <c:auto val="1"/>
        <c:lblAlgn val="ctr"/>
        <c:lblOffset val="100"/>
        <c:noMultiLvlLbl val="0"/>
      </c:catAx>
      <c:valAx>
        <c:axId val="51982768"/>
        <c:scaling>
          <c:orientation val="minMax"/>
        </c:scaling>
        <c:delete val="0"/>
        <c:axPos val="l"/>
        <c:majorGridlines>
          <c:spPr>
            <a:ln w="9525" cap="flat" cmpd="sng" algn="ctr">
              <a:solidFill>
                <a:schemeClr val="tx1">
                  <a:lumMod val="15000"/>
                  <a:lumOff val="85000"/>
                </a:schemeClr>
              </a:solidFill>
              <a:round/>
            </a:ln>
            <a:effectLst/>
          </c:spPr>
        </c:majorGridlines>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98099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27094C8-6BAA-0D43-B5FB-46B347CDD169}" type="datetimeFigureOut">
              <a:rPr lang="en-US" smtClean="0"/>
              <a:t>9/29/17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5815E97-0E24-C94E-BE3A-D7DAEF4B4A16}" type="slidenum">
              <a:rPr lang="en-US" smtClean="0"/>
              <a:t>‹#›</a:t>
            </a:fld>
            <a:endParaRPr lang="en-US"/>
          </a:p>
        </p:txBody>
      </p:sp>
    </p:spTree>
    <p:extLst>
      <p:ext uri="{BB962C8B-B14F-4D97-AF65-F5344CB8AC3E}">
        <p14:creationId xmlns:p14="http://schemas.microsoft.com/office/powerpoint/2010/main" val="1067854538"/>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png>
</file>

<file path=ppt/media/image13.tiff>
</file>

<file path=ppt/media/image14.tiff>
</file>

<file path=ppt/media/image15.tiff>
</file>

<file path=ppt/media/image16.tiff>
</file>

<file path=ppt/media/image17.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B59272-40EF-FD4E-B330-0D78D1D9B966}" type="datetimeFigureOut">
              <a:rPr lang="en-US" smtClean="0"/>
              <a:t>9/29/17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08C89B-44CE-8F46-9111-7C9C9EEDAF98}" type="slidenum">
              <a:rPr lang="en-US" smtClean="0"/>
              <a:t>‹#›</a:t>
            </a:fld>
            <a:endParaRPr lang="en-US"/>
          </a:p>
        </p:txBody>
      </p:sp>
    </p:spTree>
    <p:extLst>
      <p:ext uri="{BB962C8B-B14F-4D97-AF65-F5344CB8AC3E}">
        <p14:creationId xmlns:p14="http://schemas.microsoft.com/office/powerpoint/2010/main" val="1125898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 Id="rId3" Type="http://schemas.openxmlformats.org/officeDocument/2006/relationships/hyperlink" Target="http://www.mobiloitte.com/blog/php-popular"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1</a:t>
            </a:fld>
            <a:endParaRPr lang="en-US"/>
          </a:p>
        </p:txBody>
      </p:sp>
    </p:spTree>
    <p:extLst>
      <p:ext uri="{BB962C8B-B14F-4D97-AF65-F5344CB8AC3E}">
        <p14:creationId xmlns:p14="http://schemas.microsoft.com/office/powerpoint/2010/main" val="133783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get back to our PHP experiment. Once</a:t>
            </a:r>
            <a:r>
              <a:rPr lang="en-US" baseline="0" dirty="0" smtClean="0"/>
              <a:t> you’ve written your script it needs to up deployed. This is done using </a:t>
            </a:r>
            <a:r>
              <a:rPr lang="en-US" baseline="0" dirty="0" err="1" smtClean="0"/>
              <a:t>cf</a:t>
            </a:r>
            <a:r>
              <a:rPr lang="en-US" baseline="0" dirty="0" smtClean="0"/>
              <a:t> push. </a:t>
            </a:r>
            <a:r>
              <a:rPr lang="en-US" dirty="0" err="1" smtClean="0"/>
              <a:t>cf</a:t>
            </a:r>
            <a:r>
              <a:rPr lang="en-US" baseline="0" dirty="0" smtClean="0"/>
              <a:t> push takes 50s to deploy a simple </a:t>
            </a:r>
            <a:r>
              <a:rPr lang="en-US" baseline="0" dirty="0" err="1" smtClean="0"/>
              <a:t>php</a:t>
            </a:r>
            <a:r>
              <a:rPr lang="en-US" baseline="0" dirty="0" smtClean="0"/>
              <a:t> app.</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10</a:t>
            </a:fld>
            <a:endParaRPr lang="en-US"/>
          </a:p>
        </p:txBody>
      </p:sp>
    </p:spTree>
    <p:extLst>
      <p:ext uri="{BB962C8B-B14F-4D97-AF65-F5344CB8AC3E}">
        <p14:creationId xmlns:p14="http://schemas.microsoft.com/office/powerpoint/2010/main" val="940348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CF</a:t>
            </a:r>
            <a:r>
              <a:rPr lang="en-US" baseline="0" dirty="0" smtClean="0"/>
              <a:t> is 50 times slower than uploading a single file to a remote server with direct filesystem access. And just 50 thousand times slower than local development.</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11</a:t>
            </a:fld>
            <a:endParaRPr lang="en-US"/>
          </a:p>
        </p:txBody>
      </p:sp>
    </p:spTree>
    <p:extLst>
      <p:ext uri="{BB962C8B-B14F-4D97-AF65-F5344CB8AC3E}">
        <p14:creationId xmlns:p14="http://schemas.microsoft.com/office/powerpoint/2010/main" val="1632581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does</a:t>
            </a:r>
            <a:r>
              <a:rPr lang="en-US" baseline="0" dirty="0" smtClean="0"/>
              <a:t> it take 50 seconds to deploy? </a:t>
            </a:r>
            <a:r>
              <a:rPr lang="en-US" dirty="0" smtClean="0"/>
              <a:t>The</a:t>
            </a:r>
            <a:r>
              <a:rPr lang="en-US" baseline="0" dirty="0" smtClean="0"/>
              <a:t> </a:t>
            </a:r>
            <a:r>
              <a:rPr lang="en-US" baseline="0" dirty="0" err="1" smtClean="0"/>
              <a:t>cf</a:t>
            </a:r>
            <a:r>
              <a:rPr lang="en-US" baseline="0" dirty="0" smtClean="0"/>
              <a:t> cli has this amazing command </a:t>
            </a:r>
            <a:r>
              <a:rPr lang="en-US" baseline="0" dirty="0" err="1" smtClean="0"/>
              <a:t>cf</a:t>
            </a:r>
            <a:r>
              <a:rPr lang="en-US" baseline="0" dirty="0" smtClean="0"/>
              <a:t> logs </a:t>
            </a:r>
            <a:r>
              <a:rPr lang="mr-IN" baseline="0" dirty="0" smtClean="0"/>
              <a:t>–</a:t>
            </a:r>
            <a:r>
              <a:rPr lang="en-US" baseline="0" dirty="0" smtClean="0"/>
              <a:t>recent. Using this command we can investigate how the time is spent during a </a:t>
            </a:r>
            <a:r>
              <a:rPr lang="en-US" baseline="0" dirty="0" err="1" smtClean="0"/>
              <a:t>cf</a:t>
            </a:r>
            <a:r>
              <a:rPr lang="en-US" baseline="0" dirty="0" smtClean="0"/>
              <a:t> push.</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12</a:t>
            </a:fld>
            <a:endParaRPr lang="en-US"/>
          </a:p>
        </p:txBody>
      </p:sp>
    </p:spTree>
    <p:extLst>
      <p:ext uri="{BB962C8B-B14F-4D97-AF65-F5344CB8AC3E}">
        <p14:creationId xmlns:p14="http://schemas.microsoft.com/office/powerpoint/2010/main" val="441595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a:t>
            </a:r>
            <a:r>
              <a:rPr lang="en-US" baseline="0" dirty="0" smtClean="0"/>
              <a:t> of looking at white text on black screen I’ve summarized the timings in this diagram grouped by phases. First your app sources are uploaded to CF. Then the </a:t>
            </a:r>
            <a:r>
              <a:rPr lang="en-US" baseline="0" dirty="0" err="1" smtClean="0"/>
              <a:t>buildpack</a:t>
            </a:r>
            <a:r>
              <a:rPr lang="en-US" baseline="0" dirty="0" smtClean="0"/>
              <a:t> kicks in to do the necessary preparations to run the app. Next a droplet is created and uploaded to the </a:t>
            </a:r>
            <a:r>
              <a:rPr lang="en-US" baseline="0" dirty="0" err="1" smtClean="0"/>
              <a:t>blobstore</a:t>
            </a:r>
            <a:r>
              <a:rPr lang="en-US" baseline="0" dirty="0" smtClean="0"/>
              <a:t>. And finally a container is started with your droplet. API call overhead and other initialization are classified as “Other”.</a:t>
            </a:r>
          </a:p>
          <a:p>
            <a:endParaRPr lang="en-US" baseline="0" dirty="0" smtClean="0"/>
          </a:p>
        </p:txBody>
      </p:sp>
      <p:sp>
        <p:nvSpPr>
          <p:cNvPr id="4" name="Slide Number Placeholder 3"/>
          <p:cNvSpPr>
            <a:spLocks noGrp="1"/>
          </p:cNvSpPr>
          <p:nvPr>
            <p:ph type="sldNum" sz="quarter" idx="10"/>
          </p:nvPr>
        </p:nvSpPr>
        <p:spPr/>
        <p:txBody>
          <a:bodyPr/>
          <a:lstStyle/>
          <a:p>
            <a:fld id="{2D08C89B-44CE-8F46-9111-7C9C9EEDAF98}" type="slidenum">
              <a:rPr lang="en-US" smtClean="0"/>
              <a:t>13</a:t>
            </a:fld>
            <a:endParaRPr lang="en-US"/>
          </a:p>
        </p:txBody>
      </p:sp>
    </p:spTree>
    <p:extLst>
      <p:ext uri="{BB962C8B-B14F-4D97-AF65-F5344CB8AC3E}">
        <p14:creationId xmlns:p14="http://schemas.microsoft.com/office/powerpoint/2010/main" val="13432319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you are waiting for `</a:t>
            </a:r>
            <a:r>
              <a:rPr lang="en-US" baseline="0" dirty="0" err="1" smtClean="0"/>
              <a:t>cf</a:t>
            </a:r>
            <a:r>
              <a:rPr lang="en-US" baseline="0" dirty="0" smtClean="0"/>
              <a:t> push` you might think I could use the #1 programmer excuse to slack off.</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14</a:t>
            </a:fld>
            <a:endParaRPr lang="en-US"/>
          </a:p>
        </p:txBody>
      </p:sp>
    </p:spTree>
    <p:extLst>
      <p:ext uri="{BB962C8B-B14F-4D97-AF65-F5344CB8AC3E}">
        <p14:creationId xmlns:p14="http://schemas.microsoft.com/office/powerpoint/2010/main" val="1554703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50</a:t>
            </a:r>
            <a:r>
              <a:rPr lang="en-US" baseline="0" dirty="0" smtClean="0"/>
              <a:t> seconds isn’t enough for a ping pong game</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15</a:t>
            </a:fld>
            <a:endParaRPr lang="en-US"/>
          </a:p>
        </p:txBody>
      </p:sp>
    </p:spTree>
    <p:extLst>
      <p:ext uri="{BB962C8B-B14F-4D97-AF65-F5344CB8AC3E}">
        <p14:creationId xmlns:p14="http://schemas.microsoft.com/office/powerpoint/2010/main" val="18000799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you get a cup of coffee instead</a:t>
            </a:r>
          </a:p>
        </p:txBody>
      </p:sp>
      <p:sp>
        <p:nvSpPr>
          <p:cNvPr id="4" name="Slide Number Placeholder 3"/>
          <p:cNvSpPr>
            <a:spLocks noGrp="1"/>
          </p:cNvSpPr>
          <p:nvPr>
            <p:ph type="sldNum" sz="quarter" idx="10"/>
          </p:nvPr>
        </p:nvSpPr>
        <p:spPr/>
        <p:txBody>
          <a:bodyPr/>
          <a:lstStyle/>
          <a:p>
            <a:fld id="{2D08C89B-44CE-8F46-9111-7C9C9EEDAF98}" type="slidenum">
              <a:rPr lang="en-US" smtClean="0"/>
              <a:t>16</a:t>
            </a:fld>
            <a:endParaRPr lang="en-US"/>
          </a:p>
        </p:txBody>
      </p:sp>
    </p:spTree>
    <p:extLst>
      <p:ext uri="{BB962C8B-B14F-4D97-AF65-F5344CB8AC3E}">
        <p14:creationId xmlns:p14="http://schemas.microsoft.com/office/powerpoint/2010/main" val="19678891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a:t>
            </a:r>
            <a:r>
              <a:rPr lang="en-US" baseline="0" dirty="0" smtClean="0"/>
              <a:t> second one while you wait again because you love committing frequently and show how hard you work.</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17</a:t>
            </a:fld>
            <a:endParaRPr lang="en-US"/>
          </a:p>
        </p:txBody>
      </p:sp>
    </p:spTree>
    <p:extLst>
      <p:ext uri="{BB962C8B-B14F-4D97-AF65-F5344CB8AC3E}">
        <p14:creationId xmlns:p14="http://schemas.microsoft.com/office/powerpoint/2010/main" val="673525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the end</a:t>
            </a:r>
            <a:r>
              <a:rPr lang="en-US" baseline="0" dirty="0" smtClean="0"/>
              <a:t> of the day you’ve had quite some coffee</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18</a:t>
            </a:fld>
            <a:endParaRPr lang="en-US"/>
          </a:p>
        </p:txBody>
      </p:sp>
    </p:spTree>
    <p:extLst>
      <p:ext uri="{BB962C8B-B14F-4D97-AF65-F5344CB8AC3E}">
        <p14:creationId xmlns:p14="http://schemas.microsoft.com/office/powerpoint/2010/main" val="14938177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wonder if you had too much coffee</a:t>
            </a:r>
            <a:r>
              <a:rPr lang="en-US" baseline="0" dirty="0" smtClean="0"/>
              <a:t> or having another panic attack</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19</a:t>
            </a:fld>
            <a:endParaRPr lang="en-US"/>
          </a:p>
        </p:txBody>
      </p:sp>
    </p:spTree>
    <p:extLst>
      <p:ext uri="{BB962C8B-B14F-4D97-AF65-F5344CB8AC3E}">
        <p14:creationId xmlns:p14="http://schemas.microsoft.com/office/powerpoint/2010/main" val="1366025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2</a:t>
            </a:fld>
            <a:endParaRPr lang="en-US"/>
          </a:p>
        </p:txBody>
      </p:sp>
    </p:spTree>
    <p:extLst>
      <p:ext uri="{BB962C8B-B14F-4D97-AF65-F5344CB8AC3E}">
        <p14:creationId xmlns:p14="http://schemas.microsoft.com/office/powerpoint/2010/main" val="1059961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doesn’t have to be true</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20</a:t>
            </a:fld>
            <a:endParaRPr lang="en-US"/>
          </a:p>
        </p:txBody>
      </p:sp>
    </p:spTree>
    <p:extLst>
      <p:ext uri="{BB962C8B-B14F-4D97-AF65-F5344CB8AC3E}">
        <p14:creationId xmlns:p14="http://schemas.microsoft.com/office/powerpoint/2010/main" val="8001142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with </a:t>
            </a:r>
            <a:r>
              <a:rPr lang="en-US" dirty="0" err="1" smtClean="0"/>
              <a:t>cf</a:t>
            </a:r>
            <a:r>
              <a:rPr lang="en-US" dirty="0" smtClean="0"/>
              <a:t> fast-push the</a:t>
            </a:r>
            <a:r>
              <a:rPr lang="en-US" baseline="0" dirty="0" smtClean="0"/>
              <a:t> job finishes in 5 seconds. It’s so fast you don’t have time to slack off or get coffee. I’m really sorry, but you have to find another excuse.</a:t>
            </a:r>
          </a:p>
          <a:p>
            <a:endParaRPr lang="en-US" baseline="0" dirty="0" smtClean="0"/>
          </a:p>
          <a:p>
            <a:r>
              <a:rPr lang="en-US" dirty="0" smtClean="0"/>
              <a:t>Currently</a:t>
            </a:r>
            <a:r>
              <a:rPr lang="en-US" baseline="0" dirty="0" smtClean="0"/>
              <a:t> it is 10 times faster than traditional </a:t>
            </a:r>
            <a:r>
              <a:rPr lang="en-US" baseline="0" dirty="0" err="1" smtClean="0"/>
              <a:t>cf</a:t>
            </a:r>
            <a:r>
              <a:rPr lang="en-US" baseline="0" dirty="0" smtClean="0"/>
              <a:t> push. And there is still plenty of room for improvements.</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21</a:t>
            </a:fld>
            <a:endParaRPr lang="en-US"/>
          </a:p>
        </p:txBody>
      </p:sp>
    </p:spTree>
    <p:extLst>
      <p:ext uri="{BB962C8B-B14F-4D97-AF65-F5344CB8AC3E}">
        <p14:creationId xmlns:p14="http://schemas.microsoft.com/office/powerpoint/2010/main" val="20886438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cf</a:t>
            </a:r>
            <a:r>
              <a:rPr lang="en-US" baseline="0" dirty="0" smtClean="0"/>
              <a:t> fast-push is a </a:t>
            </a:r>
            <a:r>
              <a:rPr lang="en-US" baseline="0" dirty="0" err="1" smtClean="0"/>
              <a:t>cf</a:t>
            </a:r>
            <a:r>
              <a:rPr lang="en-US" baseline="0" dirty="0" smtClean="0"/>
              <a:t> cli plugin. When invoked it synchronizes your local app source with files in the container instance running in CF. This is possible thanks to the controller living next to your app in the same container. This container does live modifications to the container and restarts the app process if needed. Because of this direct access in the container we skip most of the time consuming tasks in a regular </a:t>
            </a:r>
            <a:r>
              <a:rPr lang="en-US" baseline="0" dirty="0" err="1" smtClean="0"/>
              <a:t>cf</a:t>
            </a:r>
            <a:r>
              <a:rPr lang="en-US" baseline="0" dirty="0" smtClean="0"/>
              <a:t> push like compiling, droplet built and needless restarts.</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22</a:t>
            </a:fld>
            <a:endParaRPr lang="en-US"/>
          </a:p>
        </p:txBody>
      </p:sp>
    </p:spTree>
    <p:extLst>
      <p:ext uri="{BB962C8B-B14F-4D97-AF65-F5344CB8AC3E}">
        <p14:creationId xmlns:p14="http://schemas.microsoft.com/office/powerpoint/2010/main" val="2041475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have a very simple </a:t>
            </a:r>
            <a:r>
              <a:rPr lang="en-US" baseline="0" dirty="0" err="1" smtClean="0"/>
              <a:t>php</a:t>
            </a:r>
            <a:r>
              <a:rPr lang="en-US" baseline="0" dirty="0" smtClean="0"/>
              <a:t> app with a single </a:t>
            </a:r>
            <a:r>
              <a:rPr lang="en-US" baseline="0" dirty="0" err="1" smtClean="0"/>
              <a:t>index.php</a:t>
            </a:r>
            <a:r>
              <a:rPr lang="en-US" baseline="0" dirty="0" smtClean="0"/>
              <a:t> file. `find .` This app is running in PWS. `shows the app in the browser`. Let’s change our file. `vim </a:t>
            </a:r>
            <a:r>
              <a:rPr lang="en-US" baseline="0" dirty="0" err="1" smtClean="0"/>
              <a:t>htdocs</a:t>
            </a:r>
            <a:r>
              <a:rPr lang="en-US" baseline="0" dirty="0" smtClean="0"/>
              <a:t>/</a:t>
            </a:r>
            <a:r>
              <a:rPr lang="en-US" baseline="0" dirty="0" err="1" smtClean="0"/>
              <a:t>index.php</a:t>
            </a:r>
            <a:r>
              <a:rPr lang="en-US" baseline="0" dirty="0" smtClean="0"/>
              <a:t>`. And update it using fast-push. Here we see it took a few seconds to complete and only the </a:t>
            </a:r>
            <a:r>
              <a:rPr lang="en-US" baseline="0" dirty="0" err="1" smtClean="0"/>
              <a:t>index.php</a:t>
            </a:r>
            <a:r>
              <a:rPr lang="en-US" baseline="0" dirty="0" smtClean="0"/>
              <a:t> file has been synchronized. `shows browser again`. </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23</a:t>
            </a:fld>
            <a:endParaRPr lang="en-US"/>
          </a:p>
        </p:txBody>
      </p:sp>
    </p:spTree>
    <p:extLst>
      <p:ext uri="{BB962C8B-B14F-4D97-AF65-F5344CB8AC3E}">
        <p14:creationId xmlns:p14="http://schemas.microsoft.com/office/powerpoint/2010/main" val="6630026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Fast-push is certainly not the first that</a:t>
            </a:r>
            <a:r>
              <a:rPr lang="en-US" baseline="0" dirty="0" smtClean="0"/>
              <a:t> helps developers deliver faster. There are other alternatives like </a:t>
            </a:r>
            <a:r>
              <a:rPr lang="en-US" baseline="0" dirty="0" err="1" smtClean="0"/>
              <a:t>cloudrocker</a:t>
            </a:r>
            <a:r>
              <a:rPr lang="en-US" baseline="0" dirty="0" smtClean="0"/>
              <a:t> and </a:t>
            </a:r>
            <a:r>
              <a:rPr lang="en-US" baseline="0" dirty="0" err="1" smtClean="0"/>
              <a:t>bluemix</a:t>
            </a:r>
            <a:r>
              <a:rPr lang="en-US" baseline="0" dirty="0" smtClean="0"/>
              <a:t> live sync. Each one of them has their own drawbacks. Or you can simply use `</a:t>
            </a:r>
            <a:r>
              <a:rPr lang="en-US" baseline="0" dirty="0" err="1" smtClean="0"/>
              <a:t>cf</a:t>
            </a:r>
            <a:r>
              <a:rPr lang="en-US" baseline="0" dirty="0" smtClean="0"/>
              <a:t> </a:t>
            </a:r>
            <a:r>
              <a:rPr lang="en-US" baseline="0" dirty="0" err="1" smtClean="0"/>
              <a:t>ssh</a:t>
            </a:r>
            <a:r>
              <a:rPr lang="en-US" baseline="0" dirty="0" smtClean="0"/>
              <a:t>` to edit files in place which works out of the box </a:t>
            </a:r>
            <a:r>
              <a:rPr lang="en-US" baseline="0" smtClean="0"/>
              <a:t>for some </a:t>
            </a:r>
            <a:r>
              <a:rPr lang="en-US" baseline="0" dirty="0" smtClean="0"/>
              <a:t>use cases</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24</a:t>
            </a:fld>
            <a:endParaRPr lang="en-US"/>
          </a:p>
        </p:txBody>
      </p:sp>
    </p:spTree>
    <p:extLst>
      <p:ext uri="{BB962C8B-B14F-4D97-AF65-F5344CB8AC3E}">
        <p14:creationId xmlns:p14="http://schemas.microsoft.com/office/powerpoint/2010/main" val="18306877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 for your attention!</a:t>
            </a:r>
            <a:r>
              <a:rPr lang="en-US" baseline="0" dirty="0" smtClean="0"/>
              <a:t> Fast push is </a:t>
            </a:r>
            <a:r>
              <a:rPr lang="en-US" baseline="0" dirty="0" err="1" smtClean="0"/>
              <a:t>opensource</a:t>
            </a:r>
            <a:r>
              <a:rPr lang="en-US" baseline="0" dirty="0" smtClean="0"/>
              <a:t> and hosted on </a:t>
            </a:r>
            <a:r>
              <a:rPr lang="en-US" baseline="0" dirty="0" err="1" smtClean="0"/>
              <a:t>github</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25</a:t>
            </a:fld>
            <a:endParaRPr lang="en-US"/>
          </a:p>
        </p:txBody>
      </p:sp>
    </p:spTree>
    <p:extLst>
      <p:ext uri="{BB962C8B-B14F-4D97-AF65-F5344CB8AC3E}">
        <p14:creationId xmlns:p14="http://schemas.microsoft.com/office/powerpoint/2010/main" val="1110561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Earlier this year</a:t>
            </a:r>
            <a:r>
              <a:rPr lang="en-US" baseline="0" dirty="0" smtClean="0"/>
              <a:t> Abby Kearns kicked off </a:t>
            </a:r>
            <a:r>
              <a:rPr lang="en-US" baseline="0" dirty="0" err="1" smtClean="0"/>
              <a:t>Cfsummit</a:t>
            </a:r>
            <a:r>
              <a:rPr lang="en-US" baseline="0" dirty="0" smtClean="0"/>
              <a:t> Silicon Valley stating “As a developer, you’re being asked to innovate quicker, respond to customers and fail faster”. Cloud Foundry does a great job fulfilling this mission. This is certainly true for testing, acceptance, staging all the way to production environments. However not so great for development, unless you use `</a:t>
            </a:r>
            <a:r>
              <a:rPr lang="en-US" baseline="0" dirty="0" err="1" smtClean="0"/>
              <a:t>cf</a:t>
            </a:r>
            <a:r>
              <a:rPr lang="en-US" baseline="0" dirty="0" smtClean="0"/>
              <a:t> fast-push`.</a:t>
            </a:r>
          </a:p>
        </p:txBody>
      </p:sp>
      <p:sp>
        <p:nvSpPr>
          <p:cNvPr id="4" name="Slide Number Placeholder 3"/>
          <p:cNvSpPr>
            <a:spLocks noGrp="1"/>
          </p:cNvSpPr>
          <p:nvPr>
            <p:ph type="sldNum" sz="quarter" idx="10"/>
          </p:nvPr>
        </p:nvSpPr>
        <p:spPr/>
        <p:txBody>
          <a:bodyPr/>
          <a:lstStyle/>
          <a:p>
            <a:fld id="{2D08C89B-44CE-8F46-9111-7C9C9EEDAF98}" type="slidenum">
              <a:rPr lang="en-US" smtClean="0"/>
              <a:t>3</a:t>
            </a:fld>
            <a:endParaRPr lang="en-US"/>
          </a:p>
        </p:txBody>
      </p:sp>
    </p:spTree>
    <p:extLst>
      <p:ext uri="{BB962C8B-B14F-4D97-AF65-F5344CB8AC3E}">
        <p14:creationId xmlns:p14="http://schemas.microsoft.com/office/powerpoint/2010/main" val="723122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why would you ever want to use CF as your development environment?</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4</a:t>
            </a:fld>
            <a:endParaRPr lang="en-US"/>
          </a:p>
        </p:txBody>
      </p:sp>
    </p:spTree>
    <p:extLst>
      <p:ext uri="{BB962C8B-B14F-4D97-AF65-F5344CB8AC3E}">
        <p14:creationId xmlns:p14="http://schemas.microsoft.com/office/powerpoint/2010/main" val="1158462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off the services marketplace is amazing. Consuming a service is just 2 commands away: </a:t>
            </a:r>
            <a:r>
              <a:rPr lang="en-US" baseline="0" dirty="0" err="1" smtClean="0"/>
              <a:t>cf</a:t>
            </a:r>
            <a:r>
              <a:rPr lang="en-US" baseline="0" dirty="0" smtClean="0"/>
              <a:t> create-service to create for a </a:t>
            </a:r>
            <a:r>
              <a:rPr lang="en-US" baseline="0" dirty="0" err="1" smtClean="0"/>
              <a:t>postgresql</a:t>
            </a:r>
            <a:r>
              <a:rPr lang="en-US" baseline="0" dirty="0" smtClean="0"/>
              <a:t> database and </a:t>
            </a:r>
            <a:r>
              <a:rPr lang="en-US" baseline="0" dirty="0" err="1" smtClean="0"/>
              <a:t>cf</a:t>
            </a:r>
            <a:r>
              <a:rPr lang="en-US" baseline="0" dirty="0" smtClean="0"/>
              <a:t> bind-service to expose this database to your app. Now you can focus on your main job: write code that matters. No need to spend days setting up your development environment anymore.</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5</a:t>
            </a:fld>
            <a:endParaRPr lang="en-US"/>
          </a:p>
        </p:txBody>
      </p:sp>
    </p:spTree>
    <p:extLst>
      <p:ext uri="{BB962C8B-B14F-4D97-AF65-F5344CB8AC3E}">
        <p14:creationId xmlns:p14="http://schemas.microsoft.com/office/powerpoint/2010/main" val="3098243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Secondly</a:t>
            </a:r>
            <a:r>
              <a:rPr lang="en-US" baseline="0" dirty="0" smtClean="0"/>
              <a:t> two-way integrations is now possible. Imagine your app calls some external REST API. This API has a callback to your app. This would not work if your app was running locally. Or your stakeholder can simply refresh the app from the other side of the world after you made the change.</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6</a:t>
            </a:fld>
            <a:endParaRPr lang="en-US"/>
          </a:p>
        </p:txBody>
      </p:sp>
    </p:spTree>
    <p:extLst>
      <p:ext uri="{BB962C8B-B14F-4D97-AF65-F5344CB8AC3E}">
        <p14:creationId xmlns:p14="http://schemas.microsoft.com/office/powerpoint/2010/main" val="12216191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there will be no more surprises moving</a:t>
            </a:r>
            <a:r>
              <a:rPr lang="en-US" baseline="0" dirty="0" smtClean="0"/>
              <a:t> your app from development phase to staging or production because the environments are all identical.</a:t>
            </a:r>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7</a:t>
            </a:fld>
            <a:endParaRPr lang="en-US"/>
          </a:p>
        </p:txBody>
      </p:sp>
    </p:spTree>
    <p:extLst>
      <p:ext uri="{BB962C8B-B14F-4D97-AF65-F5344CB8AC3E}">
        <p14:creationId xmlns:p14="http://schemas.microsoft.com/office/powerpoint/2010/main" val="388959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there are enough reasons to use CF as an app development environment. Let’s do an experiment: develop a PHP web app in CF.</a:t>
            </a:r>
          </a:p>
          <a:p>
            <a:endParaRPr lang="en-US" baseline="0" dirty="0" smtClean="0"/>
          </a:p>
          <a:p>
            <a:r>
              <a:rPr lang="en-US" baseline="0" dirty="0" smtClean="0"/>
              <a:t>Please raise your hand if you use PHP or have used it in the past? </a:t>
            </a:r>
          </a:p>
          <a:p>
            <a:r>
              <a:rPr lang="en-US" baseline="0" dirty="0" smtClean="0"/>
              <a:t>Also if you know someone that uses PHP?</a:t>
            </a:r>
          </a:p>
          <a:p>
            <a:endParaRPr lang="en-US" baseline="0" dirty="0" smtClean="0"/>
          </a:p>
          <a:p>
            <a:r>
              <a:rPr lang="en-US" baseline="0" dirty="0" smtClean="0"/>
              <a:t>So PHP is a very popular language. One of the reasons is its simplicity.</a:t>
            </a:r>
          </a:p>
          <a:p>
            <a:endParaRPr lang="en-US" baseline="0" dirty="0" smtClean="0"/>
          </a:p>
          <a:p>
            <a:pPr marL="171450" indent="-171450">
              <a:buFontTx/>
              <a:buChar char="-"/>
            </a:pPr>
            <a:r>
              <a:rPr lang="en-US" baseline="0" dirty="0" smtClean="0"/>
              <a:t>The source file is edited</a:t>
            </a:r>
          </a:p>
          <a:p>
            <a:pPr marL="171450" indent="-171450">
              <a:buFontTx/>
              <a:buChar char="-"/>
            </a:pPr>
            <a:r>
              <a:rPr lang="en-US" baseline="0" dirty="0" smtClean="0"/>
              <a:t>Saved to disk</a:t>
            </a:r>
          </a:p>
          <a:p>
            <a:pPr marL="171450" indent="-171450">
              <a:buFontTx/>
              <a:buChar char="-"/>
            </a:pPr>
            <a:r>
              <a:rPr lang="en-US" baseline="0" dirty="0" smtClean="0"/>
              <a:t>Refresh the browser</a:t>
            </a:r>
          </a:p>
          <a:p>
            <a:pPr marL="171450" indent="-171450">
              <a:buFontTx/>
              <a:buChar char="-"/>
            </a:pPr>
            <a:r>
              <a:rPr lang="en-US" baseline="0" dirty="0" smtClean="0"/>
              <a:t>Confirm your creation and repeat the cycle</a:t>
            </a:r>
          </a:p>
          <a:p>
            <a:pPr marL="171450" indent="-171450">
              <a:buFontTx/>
              <a:buChar char="-"/>
            </a:pPr>
            <a:endParaRPr lang="en-US" baseline="0" dirty="0" smtClean="0"/>
          </a:p>
          <a:p>
            <a:r>
              <a:rPr lang="en-US" dirty="0" smtClean="0"/>
              <a:t>It’s fantastic how easy</a:t>
            </a:r>
            <a:r>
              <a:rPr lang="en-US" baseline="0" dirty="0" smtClean="0"/>
              <a:t> and fast you can iterate with PHP.</a:t>
            </a:r>
          </a:p>
          <a:p>
            <a:endParaRPr lang="en-US" baseline="0" dirty="0" smtClean="0"/>
          </a:p>
          <a:p>
            <a:endParaRPr lang="en-US" baseline="0" dirty="0" smtClean="0"/>
          </a:p>
          <a:p>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Source: </a:t>
            </a:r>
            <a:r>
              <a:rPr lang="en" sz="1200" dirty="0" smtClean="0">
                <a:hlinkClick r:id="rId3"/>
              </a:rPr>
              <a:t>http://www.mobiloitte.com/blog/php-popular</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2D08C89B-44CE-8F46-9111-7C9C9EEDAF98}" type="slidenum">
              <a:rPr lang="en-US" smtClean="0"/>
              <a:t>8</a:t>
            </a:fld>
            <a:endParaRPr lang="en-US"/>
          </a:p>
        </p:txBody>
      </p:sp>
    </p:spTree>
    <p:extLst>
      <p:ext uri="{BB962C8B-B14F-4D97-AF65-F5344CB8AC3E}">
        <p14:creationId xmlns:p14="http://schemas.microsoft.com/office/powerpoint/2010/main" val="196333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Iterations</a:t>
            </a:r>
            <a:r>
              <a:rPr lang="en-US" baseline="0" dirty="0" smtClean="0"/>
              <a:t> with PHP are often a matter of seconds. If we lower the delay to zero we end up with Live Programming.</a:t>
            </a:r>
            <a:r>
              <a:rPr lang="en-US" baseline="0" dirty="0"/>
              <a:t> </a:t>
            </a:r>
            <a:r>
              <a:rPr lang="en-US" baseline="0" dirty="0" smtClean="0"/>
              <a:t>This short video shows how you can play around with code and the canvas on the left is updated live. This change of mindset enables us to experiment more freely and creatively. You should take a look at Bret Victor’s presentation “Inventing on Principle”. </a:t>
            </a:r>
          </a:p>
        </p:txBody>
      </p:sp>
      <p:sp>
        <p:nvSpPr>
          <p:cNvPr id="4" name="Slide Number Placeholder 3"/>
          <p:cNvSpPr>
            <a:spLocks noGrp="1"/>
          </p:cNvSpPr>
          <p:nvPr>
            <p:ph type="sldNum" sz="quarter" idx="10"/>
          </p:nvPr>
        </p:nvSpPr>
        <p:spPr/>
        <p:txBody>
          <a:bodyPr/>
          <a:lstStyle/>
          <a:p>
            <a:fld id="{2D08C89B-44CE-8F46-9111-7C9C9EEDAF98}" type="slidenum">
              <a:rPr lang="en-US" smtClean="0"/>
              <a:t>9</a:t>
            </a:fld>
            <a:endParaRPr lang="en-US"/>
          </a:p>
        </p:txBody>
      </p:sp>
    </p:spTree>
    <p:extLst>
      <p:ext uri="{BB962C8B-B14F-4D97-AF65-F5344CB8AC3E}">
        <p14:creationId xmlns:p14="http://schemas.microsoft.com/office/powerpoint/2010/main" val="1948879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46930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Title 10"/>
          <p:cNvSpPr>
            <a:spLocks noGrp="1"/>
          </p:cNvSpPr>
          <p:nvPr>
            <p:ph type="title"/>
          </p:nvPr>
        </p:nvSpPr>
        <p:spPr>
          <a:xfrm>
            <a:off x="828675" y="641170"/>
            <a:ext cx="10506075" cy="670045"/>
          </a:xfrm>
          <a:prstGeom prst="rect">
            <a:avLst/>
          </a:prstGeom>
        </p:spPr>
        <p:txBody>
          <a:bodyPr/>
          <a:lstStyle>
            <a:lvl1pPr>
              <a:defRPr sz="3600" b="1">
                <a:solidFill>
                  <a:schemeClr val="tx1"/>
                </a:solidFill>
                <a:latin typeface="Arial" charset="0"/>
                <a:ea typeface="Arial" charset="0"/>
                <a:cs typeface="Arial" charset="0"/>
              </a:defRPr>
            </a:lvl1pPr>
          </a:lstStyle>
          <a:p>
            <a:r>
              <a:rPr lang="en-CA" dirty="0" smtClean="0"/>
              <a:t>Click to edit Master title style</a:t>
            </a:r>
            <a:endParaRPr lang="en-US" dirty="0"/>
          </a:p>
        </p:txBody>
      </p:sp>
      <p:sp>
        <p:nvSpPr>
          <p:cNvPr id="13" name="Content Placeholder 12"/>
          <p:cNvSpPr>
            <a:spLocks noGrp="1"/>
          </p:cNvSpPr>
          <p:nvPr>
            <p:ph sz="quarter" idx="10"/>
          </p:nvPr>
        </p:nvSpPr>
        <p:spPr>
          <a:xfrm>
            <a:off x="828675" y="1518249"/>
            <a:ext cx="10506075" cy="3950898"/>
          </a:xfrm>
          <a:prstGeom prst="rect">
            <a:avLst/>
          </a:prstGeom>
        </p:spPr>
        <p:txBody>
          <a:bodyPr/>
          <a:lstStyle>
            <a:lvl1pPr>
              <a:buClr>
                <a:srgbClr val="995FC6"/>
              </a:buClr>
              <a:defRPr>
                <a:solidFill>
                  <a:schemeClr val="tx1"/>
                </a:solidFill>
                <a:latin typeface="Arial" charset="0"/>
                <a:ea typeface="Arial" charset="0"/>
                <a:cs typeface="Arial" charset="0"/>
              </a:defRPr>
            </a:lvl1pPr>
            <a:lvl2pPr>
              <a:buClr>
                <a:srgbClr val="995FC6"/>
              </a:buClr>
              <a:defRPr>
                <a:solidFill>
                  <a:schemeClr val="tx1"/>
                </a:solidFill>
                <a:latin typeface="Arial" charset="0"/>
                <a:ea typeface="Arial" charset="0"/>
                <a:cs typeface="Arial" charset="0"/>
              </a:defRPr>
            </a:lvl2pPr>
            <a:lvl3pPr>
              <a:buClr>
                <a:srgbClr val="995FC6"/>
              </a:buClr>
              <a:defRPr>
                <a:solidFill>
                  <a:schemeClr val="tx1"/>
                </a:solidFill>
                <a:latin typeface="Arial" charset="0"/>
                <a:ea typeface="Arial" charset="0"/>
                <a:cs typeface="Arial" charset="0"/>
              </a:defRPr>
            </a:lvl3pPr>
            <a:lvl4pPr>
              <a:buClr>
                <a:srgbClr val="995FC6"/>
              </a:buClr>
              <a:defRPr>
                <a:solidFill>
                  <a:schemeClr val="tx1"/>
                </a:solidFill>
                <a:latin typeface="Arial" charset="0"/>
                <a:ea typeface="Arial" charset="0"/>
                <a:cs typeface="Arial" charset="0"/>
              </a:defRPr>
            </a:lvl4pPr>
            <a:lvl5pPr>
              <a:buClr>
                <a:srgbClr val="995FC6"/>
              </a:buClr>
              <a:defRPr>
                <a:solidFill>
                  <a:schemeClr val="tx1"/>
                </a:solidFill>
                <a:latin typeface="Arial" charset="0"/>
                <a:ea typeface="Arial" charset="0"/>
                <a:cs typeface="Arial" charset="0"/>
              </a:defRPr>
            </a:lvl5pPr>
          </a:lstStyle>
          <a:p>
            <a:pPr lvl="0"/>
            <a:r>
              <a:rPr lang="en-CA" dirty="0" smtClean="0"/>
              <a:t>Click to edit Master text styles</a:t>
            </a:r>
          </a:p>
          <a:p>
            <a:pPr lvl="1"/>
            <a:r>
              <a:rPr lang="en-CA" dirty="0" smtClean="0"/>
              <a:t>Second level</a:t>
            </a:r>
          </a:p>
          <a:p>
            <a:pPr lvl="2"/>
            <a:r>
              <a:rPr lang="en-CA" dirty="0" smtClean="0"/>
              <a:t>Third level</a:t>
            </a:r>
          </a:p>
          <a:p>
            <a:pPr lvl="3"/>
            <a:r>
              <a:rPr lang="en-CA" dirty="0" smtClean="0"/>
              <a:t>Fourth level</a:t>
            </a:r>
          </a:p>
          <a:p>
            <a:pPr lvl="4"/>
            <a:r>
              <a:rPr lang="en-CA" dirty="0" smtClean="0"/>
              <a:t>Fifth level</a:t>
            </a:r>
            <a:endParaRPr lang="en-US" dirty="0"/>
          </a:p>
        </p:txBody>
      </p:sp>
    </p:spTree>
    <p:extLst>
      <p:ext uri="{BB962C8B-B14F-4D97-AF65-F5344CB8AC3E}">
        <p14:creationId xmlns:p14="http://schemas.microsoft.com/office/powerpoint/2010/main" val="822890675"/>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theme" Target="../theme/theme2.xml"/><Relationship Id="rId3"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9834481"/>
      </p:ext>
    </p:extLst>
  </p:cSld>
  <p:clrMap bg1="lt1" tx1="dk1" bg2="lt2" tx2="dk2" accent1="accent1" accent2="accent2" accent3="accent3" accent4="accent4" accent5="accent5" accent6="accent6" hlink="hlink" folHlink="folHlink"/>
  <p:sldLayoutIdLst>
    <p:sldLayoutId id="214748365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image" Target="../media/image10.tiff"/><Relationship Id="rId6"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chart" Target="../charts/char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6.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chart" Target="../charts/char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CloudCredo/cloudrocker" TargetMode="External"/><Relationship Id="rId4" Type="http://schemas.openxmlformats.org/officeDocument/2006/relationships/hyperlink" Target="https://console.bluemix.net/docs/develop/bluemixlive.html" TargetMode="External"/><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xiwenc/fastpush" TargetMode="External"/><Relationship Id="rId4" Type="http://schemas.openxmlformats.org/officeDocument/2006/relationships/hyperlink" Target="https://www.mendix.com/careers/" TargetMode="External"/><Relationship Id="rId5" Type="http://schemas.openxmlformats.org/officeDocument/2006/relationships/image" Target="../media/image17.tiff"/><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twitter.com/cloudfoundry/status/87476079481420595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tiff"/></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image" Target="../media/image10.tiff"/><Relationship Id="rId6"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hyperlink" Target="https://vimeo.com/36579366" TargetMode="External"/><Relationship Id="rId6" Type="http://schemas.openxmlformats.org/officeDocument/2006/relationships/image" Target="../media/image12.png"/><Relationship Id="rId1" Type="http://schemas.microsoft.com/office/2007/relationships/media" Target="../media/media1.mov"/><Relationship Id="rId2" Type="http://schemas.openxmlformats.org/officeDocument/2006/relationships/video" Target="../media/media1.mov"/></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51805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cf</a:t>
            </a:r>
            <a:r>
              <a:rPr lang="en-US" dirty="0" smtClean="0"/>
              <a:t> push </a:t>
            </a:r>
            <a:r>
              <a:rPr lang="en-US" dirty="0" err="1" smtClean="0"/>
              <a:t>phpapp</a:t>
            </a:r>
            <a:endParaRPr lang="en-US" dirty="0"/>
          </a:p>
        </p:txBody>
      </p:sp>
      <p:pic>
        <p:nvPicPr>
          <p:cNvPr id="6" name="Picture 5"/>
          <p:cNvPicPr>
            <a:picLocks noChangeAspect="1"/>
          </p:cNvPicPr>
          <p:nvPr/>
        </p:nvPicPr>
        <p:blipFill>
          <a:blip r:embed="rId3">
            <a:alphaModFix amt="20000"/>
          </a:blip>
          <a:stretch>
            <a:fillRect/>
          </a:stretch>
        </p:blipFill>
        <p:spPr>
          <a:xfrm>
            <a:off x="4576824" y="1560945"/>
            <a:ext cx="1205406" cy="1205406"/>
          </a:xfrm>
          <a:prstGeom prst="rect">
            <a:avLst/>
          </a:prstGeom>
        </p:spPr>
      </p:pic>
      <p:pic>
        <p:nvPicPr>
          <p:cNvPr id="7" name="Picture 6"/>
          <p:cNvPicPr>
            <a:picLocks noChangeAspect="1"/>
          </p:cNvPicPr>
          <p:nvPr/>
        </p:nvPicPr>
        <p:blipFill>
          <a:blip r:embed="rId4"/>
          <a:stretch>
            <a:fillRect/>
          </a:stretch>
        </p:blipFill>
        <p:spPr>
          <a:xfrm>
            <a:off x="7937662" y="1647110"/>
            <a:ext cx="1138883" cy="1138883"/>
          </a:xfrm>
          <a:prstGeom prst="rect">
            <a:avLst/>
          </a:prstGeom>
        </p:spPr>
      </p:pic>
      <p:pic>
        <p:nvPicPr>
          <p:cNvPr id="8" name="Picture 7"/>
          <p:cNvPicPr>
            <a:picLocks noChangeAspect="1"/>
          </p:cNvPicPr>
          <p:nvPr/>
        </p:nvPicPr>
        <p:blipFill>
          <a:blip r:embed="rId5">
            <a:alphaModFix amt="20000"/>
          </a:blip>
          <a:stretch>
            <a:fillRect/>
          </a:stretch>
        </p:blipFill>
        <p:spPr>
          <a:xfrm>
            <a:off x="7928224" y="3904173"/>
            <a:ext cx="1157758" cy="1157758"/>
          </a:xfrm>
          <a:prstGeom prst="rect">
            <a:avLst/>
          </a:prstGeom>
        </p:spPr>
      </p:pic>
      <p:sp>
        <p:nvSpPr>
          <p:cNvPr id="9" name="Right Arrow 8"/>
          <p:cNvSpPr/>
          <p:nvPr/>
        </p:nvSpPr>
        <p:spPr>
          <a:xfrm rot="5400000">
            <a:off x="8128577" y="3096227"/>
            <a:ext cx="757051" cy="4977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6481420" y="1967695"/>
            <a:ext cx="757051" cy="4977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6">
            <a:alphaModFix amt="20000"/>
          </a:blip>
          <a:stretch>
            <a:fillRect/>
          </a:stretch>
        </p:blipFill>
        <p:spPr>
          <a:xfrm flipH="1">
            <a:off x="4031945" y="3573137"/>
            <a:ext cx="1917443" cy="1917443"/>
          </a:xfrm>
          <a:prstGeom prst="rect">
            <a:avLst/>
          </a:prstGeom>
        </p:spPr>
      </p:pic>
      <p:sp>
        <p:nvSpPr>
          <p:cNvPr id="12" name="Right Arrow 11"/>
          <p:cNvSpPr/>
          <p:nvPr/>
        </p:nvSpPr>
        <p:spPr>
          <a:xfrm rot="10800000">
            <a:off x="6431279" y="4234196"/>
            <a:ext cx="757051" cy="4977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rot="16200000">
            <a:off x="4612140" y="3096227"/>
            <a:ext cx="757051" cy="4977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Callout 2"/>
          <p:cNvSpPr/>
          <p:nvPr/>
        </p:nvSpPr>
        <p:spPr>
          <a:xfrm rot="5400000">
            <a:off x="9379489" y="1661524"/>
            <a:ext cx="1546314" cy="1517487"/>
          </a:xfrm>
          <a:prstGeom prst="wedgeEllipseCallou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p:cNvSpPr txBox="1"/>
          <p:nvPr/>
        </p:nvSpPr>
        <p:spPr>
          <a:xfrm>
            <a:off x="9517696" y="1912435"/>
            <a:ext cx="1269899" cy="1015663"/>
          </a:xfrm>
          <a:prstGeom prst="rect">
            <a:avLst/>
          </a:prstGeom>
          <a:noFill/>
        </p:spPr>
        <p:txBody>
          <a:bodyPr wrap="none" rtlCol="0">
            <a:spAutoFit/>
          </a:bodyPr>
          <a:lstStyle/>
          <a:p>
            <a:r>
              <a:rPr lang="en-US" sz="6000" b="1" dirty="0" smtClean="0"/>
              <a:t>50s</a:t>
            </a:r>
            <a:endParaRPr lang="en-US" sz="6000" b="1" dirty="0"/>
          </a:p>
        </p:txBody>
      </p:sp>
    </p:spTree>
    <p:extLst>
      <p:ext uri="{BB962C8B-B14F-4D97-AF65-F5344CB8AC3E}">
        <p14:creationId xmlns:p14="http://schemas.microsoft.com/office/powerpoint/2010/main" val="21385954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Speed comparison</a:t>
            </a:r>
            <a:endParaRPr lang="en-US" dirty="0"/>
          </a:p>
        </p:txBody>
      </p:sp>
      <p:graphicFrame>
        <p:nvGraphicFramePr>
          <p:cNvPr id="2" name="Chart 1"/>
          <p:cNvGraphicFramePr/>
          <p:nvPr>
            <p:extLst>
              <p:ext uri="{D42A27DB-BD31-4B8C-83A1-F6EECF244321}">
                <p14:modId xmlns:p14="http://schemas.microsoft.com/office/powerpoint/2010/main" val="2085967285"/>
              </p:ext>
            </p:extLst>
          </p:nvPr>
        </p:nvGraphicFramePr>
        <p:xfrm>
          <a:off x="1885950" y="1880234"/>
          <a:ext cx="7786370" cy="276023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873113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cf</a:t>
            </a:r>
            <a:r>
              <a:rPr lang="en-US" dirty="0" smtClean="0"/>
              <a:t> logs --recent</a:t>
            </a:r>
            <a:endParaRPr lang="en-US" dirty="0"/>
          </a:p>
        </p:txBody>
      </p:sp>
      <p:pic>
        <p:nvPicPr>
          <p:cNvPr id="6" name="Picture 5"/>
          <p:cNvPicPr>
            <a:picLocks noChangeAspect="1"/>
          </p:cNvPicPr>
          <p:nvPr/>
        </p:nvPicPr>
        <p:blipFill rotWithShape="1">
          <a:blip r:embed="rId3"/>
          <a:srcRect t="12930" b="40151"/>
          <a:stretch/>
        </p:blipFill>
        <p:spPr>
          <a:xfrm>
            <a:off x="828675" y="1527858"/>
            <a:ext cx="5517050" cy="3217762"/>
          </a:xfrm>
          <a:prstGeom prst="rect">
            <a:avLst/>
          </a:prstGeom>
        </p:spPr>
      </p:pic>
    </p:spTree>
    <p:extLst>
      <p:ext uri="{BB962C8B-B14F-4D97-AF65-F5344CB8AC3E}">
        <p14:creationId xmlns:p14="http://schemas.microsoft.com/office/powerpoint/2010/main" val="14800228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cf</a:t>
            </a:r>
            <a:r>
              <a:rPr lang="en-US" dirty="0" smtClean="0"/>
              <a:t> push: 50 seconds</a:t>
            </a:r>
            <a:endParaRPr lang="en-US" dirty="0"/>
          </a:p>
        </p:txBody>
      </p:sp>
      <p:graphicFrame>
        <p:nvGraphicFramePr>
          <p:cNvPr id="2" name="Content Placeholder 1"/>
          <p:cNvGraphicFramePr>
            <a:graphicFrameLocks noGrp="1"/>
          </p:cNvGraphicFramePr>
          <p:nvPr>
            <p:ph sz="quarter" idx="10"/>
            <p:extLst>
              <p:ext uri="{D42A27DB-BD31-4B8C-83A1-F6EECF244321}">
                <p14:modId xmlns:p14="http://schemas.microsoft.com/office/powerpoint/2010/main" val="1370738826"/>
              </p:ext>
            </p:extLst>
          </p:nvPr>
        </p:nvGraphicFramePr>
        <p:xfrm>
          <a:off x="828675" y="1517650"/>
          <a:ext cx="10506075" cy="395128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29443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187575" y="685800"/>
            <a:ext cx="5245100" cy="4572000"/>
          </a:xfrm>
          <a:prstGeom prst="rect">
            <a:avLst/>
          </a:prstGeom>
        </p:spPr>
      </p:pic>
    </p:spTree>
    <p:extLst>
      <p:ext uri="{BB962C8B-B14F-4D97-AF65-F5344CB8AC3E}">
        <p14:creationId xmlns:p14="http://schemas.microsoft.com/office/powerpoint/2010/main" val="7893361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187575" y="685800"/>
            <a:ext cx="5245100" cy="4572000"/>
          </a:xfrm>
          <a:prstGeom prst="rect">
            <a:avLst/>
          </a:prstGeom>
        </p:spPr>
      </p:pic>
      <p:sp>
        <p:nvSpPr>
          <p:cNvPr id="4" name="&quot;No&quot; Symbol 3"/>
          <p:cNvSpPr/>
          <p:nvPr/>
        </p:nvSpPr>
        <p:spPr>
          <a:xfrm>
            <a:off x="2060293" y="107065"/>
            <a:ext cx="5729469" cy="5729469"/>
          </a:xfrm>
          <a:prstGeom prst="noSmoking">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712857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13274" t="18303" r="8549" b="23772"/>
          <a:stretch/>
        </p:blipFill>
        <p:spPr>
          <a:xfrm>
            <a:off x="914400" y="2280212"/>
            <a:ext cx="2233914" cy="1655180"/>
          </a:xfrm>
          <a:prstGeom prst="rect">
            <a:avLst/>
          </a:prstGeom>
        </p:spPr>
      </p:pic>
    </p:spTree>
    <p:extLst>
      <p:ext uri="{BB962C8B-B14F-4D97-AF65-F5344CB8AC3E}">
        <p14:creationId xmlns:p14="http://schemas.microsoft.com/office/powerpoint/2010/main" val="8570493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13274" t="18303" r="8549" b="23772"/>
          <a:stretch/>
        </p:blipFill>
        <p:spPr>
          <a:xfrm>
            <a:off x="914400" y="2280212"/>
            <a:ext cx="2233914" cy="1655180"/>
          </a:xfrm>
          <a:prstGeom prst="rect">
            <a:avLst/>
          </a:prstGeom>
        </p:spPr>
      </p:pic>
      <p:pic>
        <p:nvPicPr>
          <p:cNvPr id="3" name="Picture 2"/>
          <p:cNvPicPr>
            <a:picLocks noChangeAspect="1"/>
          </p:cNvPicPr>
          <p:nvPr/>
        </p:nvPicPr>
        <p:blipFill rotWithShape="1">
          <a:blip r:embed="rId3"/>
          <a:srcRect l="13274" t="18303" r="8549" b="23772"/>
          <a:stretch/>
        </p:blipFill>
        <p:spPr>
          <a:xfrm>
            <a:off x="3148314" y="2280212"/>
            <a:ext cx="2233914" cy="1655180"/>
          </a:xfrm>
          <a:prstGeom prst="rect">
            <a:avLst/>
          </a:prstGeom>
        </p:spPr>
      </p:pic>
    </p:spTree>
    <p:extLst>
      <p:ext uri="{BB962C8B-B14F-4D97-AF65-F5344CB8AC3E}">
        <p14:creationId xmlns:p14="http://schemas.microsoft.com/office/powerpoint/2010/main" val="162265007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13274" t="18303" r="8549" b="23772"/>
          <a:stretch/>
        </p:blipFill>
        <p:spPr>
          <a:xfrm>
            <a:off x="914400" y="2280212"/>
            <a:ext cx="2233914" cy="1655180"/>
          </a:xfrm>
          <a:prstGeom prst="rect">
            <a:avLst/>
          </a:prstGeom>
        </p:spPr>
      </p:pic>
      <p:pic>
        <p:nvPicPr>
          <p:cNvPr id="3" name="Picture 2"/>
          <p:cNvPicPr>
            <a:picLocks noChangeAspect="1"/>
          </p:cNvPicPr>
          <p:nvPr/>
        </p:nvPicPr>
        <p:blipFill rotWithShape="1">
          <a:blip r:embed="rId3"/>
          <a:srcRect l="13274" t="18303" r="8549" b="23772"/>
          <a:stretch/>
        </p:blipFill>
        <p:spPr>
          <a:xfrm>
            <a:off x="3148314" y="2280212"/>
            <a:ext cx="2233914" cy="1655180"/>
          </a:xfrm>
          <a:prstGeom prst="rect">
            <a:avLst/>
          </a:prstGeom>
        </p:spPr>
      </p:pic>
      <p:pic>
        <p:nvPicPr>
          <p:cNvPr id="5" name="Picture 4"/>
          <p:cNvPicPr>
            <a:picLocks noChangeAspect="1"/>
          </p:cNvPicPr>
          <p:nvPr/>
        </p:nvPicPr>
        <p:blipFill rotWithShape="1">
          <a:blip r:embed="rId3"/>
          <a:srcRect l="13274" t="18303" r="8549" b="23772"/>
          <a:stretch/>
        </p:blipFill>
        <p:spPr>
          <a:xfrm>
            <a:off x="5382228" y="2280212"/>
            <a:ext cx="2233914" cy="1655180"/>
          </a:xfrm>
          <a:prstGeom prst="rect">
            <a:avLst/>
          </a:prstGeom>
        </p:spPr>
      </p:pic>
      <p:pic>
        <p:nvPicPr>
          <p:cNvPr id="6" name="Picture 5"/>
          <p:cNvPicPr>
            <a:picLocks noChangeAspect="1"/>
          </p:cNvPicPr>
          <p:nvPr/>
        </p:nvPicPr>
        <p:blipFill rotWithShape="1">
          <a:blip r:embed="rId3"/>
          <a:srcRect l="13274" t="18303" r="8549" b="23772"/>
          <a:stretch/>
        </p:blipFill>
        <p:spPr>
          <a:xfrm>
            <a:off x="4265271" y="625032"/>
            <a:ext cx="2233914" cy="1655180"/>
          </a:xfrm>
          <a:prstGeom prst="rect">
            <a:avLst/>
          </a:prstGeom>
        </p:spPr>
      </p:pic>
      <p:pic>
        <p:nvPicPr>
          <p:cNvPr id="7" name="Picture 6"/>
          <p:cNvPicPr>
            <a:picLocks noChangeAspect="1"/>
          </p:cNvPicPr>
          <p:nvPr/>
        </p:nvPicPr>
        <p:blipFill rotWithShape="1">
          <a:blip r:embed="rId3"/>
          <a:srcRect l="13274" t="18303" r="8549" b="23772"/>
          <a:stretch/>
        </p:blipFill>
        <p:spPr>
          <a:xfrm>
            <a:off x="9850056" y="2280212"/>
            <a:ext cx="2233914" cy="1655180"/>
          </a:xfrm>
          <a:prstGeom prst="rect">
            <a:avLst/>
          </a:prstGeom>
        </p:spPr>
      </p:pic>
      <p:pic>
        <p:nvPicPr>
          <p:cNvPr id="8" name="Picture 7"/>
          <p:cNvPicPr>
            <a:picLocks noChangeAspect="1"/>
          </p:cNvPicPr>
          <p:nvPr/>
        </p:nvPicPr>
        <p:blipFill rotWithShape="1">
          <a:blip r:embed="rId3"/>
          <a:srcRect l="13274" t="18303" r="8549" b="23772"/>
          <a:stretch/>
        </p:blipFill>
        <p:spPr>
          <a:xfrm>
            <a:off x="7616142" y="2280212"/>
            <a:ext cx="2233914" cy="1655180"/>
          </a:xfrm>
          <a:prstGeom prst="rect">
            <a:avLst/>
          </a:prstGeom>
        </p:spPr>
      </p:pic>
      <p:pic>
        <p:nvPicPr>
          <p:cNvPr id="9" name="Picture 8"/>
          <p:cNvPicPr>
            <a:picLocks noChangeAspect="1"/>
          </p:cNvPicPr>
          <p:nvPr/>
        </p:nvPicPr>
        <p:blipFill rotWithShape="1">
          <a:blip r:embed="rId3"/>
          <a:srcRect l="13274" t="18303" r="8549" b="23772"/>
          <a:stretch/>
        </p:blipFill>
        <p:spPr>
          <a:xfrm>
            <a:off x="8885499" y="625032"/>
            <a:ext cx="2233914" cy="1655180"/>
          </a:xfrm>
          <a:prstGeom prst="rect">
            <a:avLst/>
          </a:prstGeom>
        </p:spPr>
      </p:pic>
      <p:pic>
        <p:nvPicPr>
          <p:cNvPr id="10" name="Picture 9"/>
          <p:cNvPicPr>
            <a:picLocks noChangeAspect="1"/>
          </p:cNvPicPr>
          <p:nvPr/>
        </p:nvPicPr>
        <p:blipFill rotWithShape="1">
          <a:blip r:embed="rId3"/>
          <a:srcRect l="13274" t="18303" r="8549" b="23772"/>
          <a:stretch/>
        </p:blipFill>
        <p:spPr>
          <a:xfrm>
            <a:off x="6499185" y="625032"/>
            <a:ext cx="2233914" cy="1655180"/>
          </a:xfrm>
          <a:prstGeom prst="rect">
            <a:avLst/>
          </a:prstGeom>
        </p:spPr>
      </p:pic>
      <p:pic>
        <p:nvPicPr>
          <p:cNvPr id="11" name="Picture 10"/>
          <p:cNvPicPr>
            <a:picLocks noChangeAspect="1"/>
          </p:cNvPicPr>
          <p:nvPr/>
        </p:nvPicPr>
        <p:blipFill rotWithShape="1">
          <a:blip r:embed="rId3"/>
          <a:srcRect l="13274" t="18303" r="8549" b="23772"/>
          <a:stretch/>
        </p:blipFill>
        <p:spPr>
          <a:xfrm>
            <a:off x="2031357" y="625032"/>
            <a:ext cx="2233914" cy="1655180"/>
          </a:xfrm>
          <a:prstGeom prst="rect">
            <a:avLst/>
          </a:prstGeom>
        </p:spPr>
      </p:pic>
    </p:spTree>
    <p:extLst>
      <p:ext uri="{BB962C8B-B14F-4D97-AF65-F5344CB8AC3E}">
        <p14:creationId xmlns:p14="http://schemas.microsoft.com/office/powerpoint/2010/main" val="14578508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411558" y="798010"/>
            <a:ext cx="5049536" cy="3785259"/>
          </a:xfrm>
          <a:prstGeom prst="rect">
            <a:avLst/>
          </a:prstGeom>
        </p:spPr>
      </p:pic>
    </p:spTree>
    <p:extLst>
      <p:ext uri="{BB962C8B-B14F-4D97-AF65-F5344CB8AC3E}">
        <p14:creationId xmlns:p14="http://schemas.microsoft.com/office/powerpoint/2010/main" val="1148079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1371" y="2394862"/>
            <a:ext cx="10972800" cy="2285999"/>
          </a:xfrm>
          <a:prstGeom prst="rect">
            <a:avLst/>
          </a:prstGeom>
          <a:noFill/>
        </p:spPr>
        <p:txBody>
          <a:bodyPr wrap="square" rtlCol="0" anchor="ctr" anchorCtr="0">
            <a:normAutofit fontScale="92500" lnSpcReduction="10000"/>
          </a:bodyPr>
          <a:lstStyle/>
          <a:p>
            <a:pPr algn="ctr"/>
            <a:r>
              <a:rPr lang="en-US" sz="5200" b="1" dirty="0" smtClean="0">
                <a:solidFill>
                  <a:schemeClr val="bg1"/>
                </a:solidFill>
                <a:latin typeface="Arial" charset="0"/>
                <a:ea typeface="Arial" charset="0"/>
                <a:cs typeface="Arial" charset="0"/>
              </a:rPr>
              <a:t>As an app developer I want to instantly update my app in CF</a:t>
            </a:r>
          </a:p>
          <a:p>
            <a:pPr algn="ctr"/>
            <a:endParaRPr lang="en-US" dirty="0" smtClean="0">
              <a:solidFill>
                <a:schemeClr val="bg1"/>
              </a:solidFill>
              <a:latin typeface="Arial" charset="0"/>
              <a:ea typeface="Arial" charset="0"/>
              <a:cs typeface="Arial" charset="0"/>
            </a:endParaRPr>
          </a:p>
          <a:p>
            <a:pPr algn="ctr"/>
            <a:r>
              <a:rPr lang="en-US" sz="2400" dirty="0" smtClean="0">
                <a:solidFill>
                  <a:schemeClr val="bg1"/>
                </a:solidFill>
                <a:latin typeface="Arial" charset="0"/>
                <a:ea typeface="Arial" charset="0"/>
                <a:cs typeface="Arial" charset="0"/>
              </a:rPr>
              <a:t>Xiwen Cheng, Tech Lead Cloud, </a:t>
            </a:r>
            <a:r>
              <a:rPr lang="en-US" sz="2400" i="1" dirty="0" err="1" smtClean="0">
                <a:solidFill>
                  <a:schemeClr val="bg1"/>
                </a:solidFill>
                <a:latin typeface="Arial" charset="0"/>
                <a:ea typeface="Arial" charset="0"/>
                <a:cs typeface="Arial" charset="0"/>
              </a:rPr>
              <a:t>Mendix</a:t>
            </a:r>
            <a:r>
              <a:rPr lang="en-US" sz="2400" b="1" i="1" dirty="0" smtClean="0">
                <a:solidFill>
                  <a:schemeClr val="bg1"/>
                </a:solidFill>
                <a:latin typeface="Arial" charset="0"/>
                <a:ea typeface="Arial" charset="0"/>
                <a:cs typeface="Arial" charset="0"/>
              </a:rPr>
              <a:t/>
            </a:r>
            <a:br>
              <a:rPr lang="en-US" sz="2400" b="1" i="1" dirty="0" smtClean="0">
                <a:solidFill>
                  <a:schemeClr val="bg1"/>
                </a:solidFill>
                <a:latin typeface="Arial" charset="0"/>
                <a:ea typeface="Arial" charset="0"/>
                <a:cs typeface="Arial" charset="0"/>
              </a:rPr>
            </a:br>
            <a:endParaRPr lang="en-US" sz="2400" b="1" i="1" dirty="0" smtClean="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168169277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411558" y="798010"/>
            <a:ext cx="5049536" cy="3785259"/>
          </a:xfrm>
          <a:prstGeom prst="rect">
            <a:avLst/>
          </a:prstGeom>
        </p:spPr>
      </p:pic>
      <p:sp>
        <p:nvSpPr>
          <p:cNvPr id="4" name="&quot;No&quot; Symbol 3"/>
          <p:cNvSpPr/>
          <p:nvPr/>
        </p:nvSpPr>
        <p:spPr>
          <a:xfrm>
            <a:off x="3078865" y="0"/>
            <a:ext cx="5729469" cy="5729469"/>
          </a:xfrm>
          <a:prstGeom prst="noSmoking">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296841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c</a:t>
            </a:r>
            <a:r>
              <a:rPr lang="en-US" dirty="0" err="1" smtClean="0"/>
              <a:t>f</a:t>
            </a:r>
            <a:r>
              <a:rPr lang="en-US" dirty="0" smtClean="0"/>
              <a:t> fast-push: 5 seconds</a:t>
            </a:r>
            <a:endParaRPr lang="en-US" dirty="0"/>
          </a:p>
        </p:txBody>
      </p:sp>
      <p:graphicFrame>
        <p:nvGraphicFramePr>
          <p:cNvPr id="3" name="Chart 2"/>
          <p:cNvGraphicFramePr/>
          <p:nvPr>
            <p:extLst>
              <p:ext uri="{D42A27DB-BD31-4B8C-83A1-F6EECF244321}">
                <p14:modId xmlns:p14="http://schemas.microsoft.com/office/powerpoint/2010/main" val="788520193"/>
              </p:ext>
            </p:extLst>
          </p:nvPr>
        </p:nvGraphicFramePr>
        <p:xfrm>
          <a:off x="828675" y="1311215"/>
          <a:ext cx="8969376" cy="3471862"/>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5"/>
          <p:cNvSpPr/>
          <p:nvPr/>
        </p:nvSpPr>
        <p:spPr>
          <a:xfrm>
            <a:off x="8181967" y="3859747"/>
            <a:ext cx="3232168"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smtClean="0">
                <a:ln/>
                <a:solidFill>
                  <a:schemeClr val="accent4"/>
                </a:solidFill>
                <a:effectLst/>
              </a:rPr>
              <a:t>10x faster!</a:t>
            </a:r>
            <a:endParaRPr lang="en-US" sz="5400" b="1" cap="none" spc="0" dirty="0">
              <a:ln/>
              <a:solidFill>
                <a:schemeClr val="accent4"/>
              </a:solidFill>
              <a:effectLst/>
            </a:endParaRPr>
          </a:p>
        </p:txBody>
      </p:sp>
    </p:spTree>
    <p:extLst>
      <p:ext uri="{BB962C8B-B14F-4D97-AF65-F5344CB8AC3E}">
        <p14:creationId xmlns:p14="http://schemas.microsoft.com/office/powerpoint/2010/main" val="10115766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187263" y="2071868"/>
            <a:ext cx="5847988" cy="20139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App Container</a:t>
            </a:r>
            <a:endParaRPr lang="en-US" dirty="0"/>
          </a:p>
        </p:txBody>
      </p:sp>
      <p:sp>
        <p:nvSpPr>
          <p:cNvPr id="4" name="Title 3"/>
          <p:cNvSpPr>
            <a:spLocks noGrp="1"/>
          </p:cNvSpPr>
          <p:nvPr>
            <p:ph type="title"/>
          </p:nvPr>
        </p:nvSpPr>
        <p:spPr/>
        <p:txBody>
          <a:bodyPr/>
          <a:lstStyle/>
          <a:p>
            <a:r>
              <a:rPr lang="en-US" dirty="0" smtClean="0"/>
              <a:t>How does it work?</a:t>
            </a:r>
            <a:endParaRPr lang="en-US" dirty="0"/>
          </a:p>
        </p:txBody>
      </p:sp>
      <p:sp>
        <p:nvSpPr>
          <p:cNvPr id="7" name="Rectangle 6"/>
          <p:cNvSpPr/>
          <p:nvPr/>
        </p:nvSpPr>
        <p:spPr>
          <a:xfrm>
            <a:off x="8100892" y="2511705"/>
            <a:ext cx="1000125" cy="1423687"/>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APP</a:t>
            </a:r>
            <a:endParaRPr lang="en-US" dirty="0"/>
          </a:p>
        </p:txBody>
      </p:sp>
      <p:cxnSp>
        <p:nvCxnSpPr>
          <p:cNvPr id="9" name="Straight Arrow Connector 8"/>
          <p:cNvCxnSpPr/>
          <p:nvPr/>
        </p:nvCxnSpPr>
        <p:spPr>
          <a:xfrm>
            <a:off x="1828800" y="2511705"/>
            <a:ext cx="2733313" cy="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4562113" y="2442256"/>
            <a:ext cx="1519599" cy="63660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Controller</a:t>
            </a:r>
            <a:endParaRPr lang="en-US" dirty="0"/>
          </a:p>
        </p:txBody>
      </p:sp>
      <p:cxnSp>
        <p:nvCxnSpPr>
          <p:cNvPr id="15" name="Straight Arrow Connector 14"/>
          <p:cNvCxnSpPr>
            <a:stCxn id="21" idx="6"/>
          </p:cNvCxnSpPr>
          <p:nvPr/>
        </p:nvCxnSpPr>
        <p:spPr>
          <a:xfrm flipV="1">
            <a:off x="1828800" y="3712196"/>
            <a:ext cx="6272092" cy="3308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6081712" y="2656336"/>
            <a:ext cx="2019180" cy="2899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203650" y="2142372"/>
            <a:ext cx="1825183" cy="369332"/>
          </a:xfrm>
          <a:prstGeom prst="rect">
            <a:avLst/>
          </a:prstGeom>
          <a:noFill/>
        </p:spPr>
        <p:txBody>
          <a:bodyPr wrap="square" rtlCol="0">
            <a:spAutoFit/>
          </a:bodyPr>
          <a:lstStyle/>
          <a:p>
            <a:r>
              <a:rPr lang="en-US" dirty="0" smtClean="0"/>
              <a:t>POST /_</a:t>
            </a:r>
            <a:r>
              <a:rPr lang="en-US" dirty="0" err="1" smtClean="0"/>
              <a:t>fastpush</a:t>
            </a:r>
            <a:endParaRPr lang="en-US" dirty="0"/>
          </a:p>
        </p:txBody>
      </p:sp>
      <p:sp>
        <p:nvSpPr>
          <p:cNvPr id="20" name="TextBox 19"/>
          <p:cNvSpPr txBox="1"/>
          <p:nvPr/>
        </p:nvSpPr>
        <p:spPr>
          <a:xfrm>
            <a:off x="6240142" y="2656336"/>
            <a:ext cx="1825183" cy="369332"/>
          </a:xfrm>
          <a:prstGeom prst="rect">
            <a:avLst/>
          </a:prstGeom>
          <a:noFill/>
        </p:spPr>
        <p:txBody>
          <a:bodyPr wrap="square" rtlCol="0">
            <a:spAutoFit/>
          </a:bodyPr>
          <a:lstStyle/>
          <a:p>
            <a:r>
              <a:rPr lang="en-US" dirty="0" smtClean="0"/>
              <a:t>Update Files</a:t>
            </a:r>
            <a:endParaRPr lang="en-US" dirty="0"/>
          </a:p>
        </p:txBody>
      </p:sp>
      <p:sp>
        <p:nvSpPr>
          <p:cNvPr id="21" name="Smiley Face 20"/>
          <p:cNvSpPr/>
          <p:nvPr/>
        </p:nvSpPr>
        <p:spPr>
          <a:xfrm>
            <a:off x="953887" y="3307823"/>
            <a:ext cx="874913" cy="874913"/>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2246936" y="3342862"/>
            <a:ext cx="1825183" cy="369332"/>
          </a:xfrm>
          <a:prstGeom prst="rect">
            <a:avLst/>
          </a:prstGeom>
          <a:noFill/>
        </p:spPr>
        <p:txBody>
          <a:bodyPr wrap="square" rtlCol="0">
            <a:spAutoFit/>
          </a:bodyPr>
          <a:lstStyle/>
          <a:p>
            <a:r>
              <a:rPr lang="en-US" dirty="0" smtClean="0"/>
              <a:t>Views app</a:t>
            </a:r>
            <a:endParaRPr lang="en-US" dirty="0"/>
          </a:p>
        </p:txBody>
      </p:sp>
      <p:sp>
        <p:nvSpPr>
          <p:cNvPr id="2" name="Rounded Rectangle 1"/>
          <p:cNvSpPr/>
          <p:nvPr/>
        </p:nvSpPr>
        <p:spPr>
          <a:xfrm>
            <a:off x="690682" y="2107332"/>
            <a:ext cx="1157468" cy="833378"/>
          </a:xfrm>
          <a:prstGeom prst="round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CF CLI</a:t>
            </a:r>
            <a:endParaRPr lang="en-US" dirty="0"/>
          </a:p>
        </p:txBody>
      </p:sp>
    </p:spTree>
    <p:extLst>
      <p:ext uri="{BB962C8B-B14F-4D97-AF65-F5344CB8AC3E}">
        <p14:creationId xmlns:p14="http://schemas.microsoft.com/office/powerpoint/2010/main" val="119750228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74974" y="2909808"/>
            <a:ext cx="10506075" cy="670045"/>
          </a:xfrm>
        </p:spPr>
        <p:txBody>
          <a:bodyPr/>
          <a:lstStyle/>
          <a:p>
            <a:pPr algn="ctr"/>
            <a:r>
              <a:rPr lang="en-US" dirty="0" smtClean="0"/>
              <a:t>Live Demo</a:t>
            </a:r>
            <a:endParaRPr lang="en-US" dirty="0"/>
          </a:p>
        </p:txBody>
      </p:sp>
    </p:spTree>
    <p:extLst>
      <p:ext uri="{BB962C8B-B14F-4D97-AF65-F5344CB8AC3E}">
        <p14:creationId xmlns:p14="http://schemas.microsoft.com/office/powerpoint/2010/main" val="10426261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Alternatives</a:t>
            </a:r>
            <a:endParaRPr lang="en-US" dirty="0"/>
          </a:p>
        </p:txBody>
      </p:sp>
      <p:sp>
        <p:nvSpPr>
          <p:cNvPr id="5" name="Content Placeholder 4"/>
          <p:cNvSpPr>
            <a:spLocks noGrp="1"/>
          </p:cNvSpPr>
          <p:nvPr>
            <p:ph sz="quarter" idx="10"/>
          </p:nvPr>
        </p:nvSpPr>
        <p:spPr/>
        <p:txBody>
          <a:bodyPr/>
          <a:lstStyle/>
          <a:p>
            <a:r>
              <a:rPr lang="en-US" dirty="0" err="1"/>
              <a:t>Cloudrocker</a:t>
            </a:r>
            <a:r>
              <a:rPr lang="en-US" dirty="0"/>
              <a:t>: </a:t>
            </a:r>
            <a:r>
              <a:rPr lang="en-US" dirty="0">
                <a:hlinkClick r:id="rId3"/>
              </a:rPr>
              <a:t>https://</a:t>
            </a:r>
            <a:r>
              <a:rPr lang="en-US" dirty="0" smtClean="0">
                <a:hlinkClick r:id="rId3"/>
              </a:rPr>
              <a:t>github.com/CloudCredo/cloudrocker</a:t>
            </a:r>
            <a:endParaRPr lang="en-US" dirty="0" smtClean="0"/>
          </a:p>
          <a:p>
            <a:r>
              <a:rPr lang="en-US" dirty="0" err="1" smtClean="0"/>
              <a:t>Bluemix</a:t>
            </a:r>
            <a:r>
              <a:rPr lang="en-US" dirty="0" smtClean="0"/>
              <a:t> </a:t>
            </a:r>
            <a:r>
              <a:rPr lang="en-US" dirty="0"/>
              <a:t>Live Sync: </a:t>
            </a:r>
            <a:r>
              <a:rPr lang="en-US" dirty="0">
                <a:hlinkClick r:id="rId4"/>
              </a:rPr>
              <a:t>https://</a:t>
            </a:r>
            <a:r>
              <a:rPr lang="en-US" dirty="0" smtClean="0">
                <a:hlinkClick r:id="rId4"/>
              </a:rPr>
              <a:t>console.bluemix.net/docs/develop/bluemixlive.html</a:t>
            </a:r>
            <a:endParaRPr lang="en-US" dirty="0" smtClean="0"/>
          </a:p>
          <a:p>
            <a:r>
              <a:rPr lang="en-US" dirty="0" err="1" smtClean="0"/>
              <a:t>cf</a:t>
            </a:r>
            <a:r>
              <a:rPr lang="en-US" dirty="0" smtClean="0"/>
              <a:t> </a:t>
            </a:r>
            <a:r>
              <a:rPr lang="en-US" dirty="0" err="1" smtClean="0"/>
              <a:t>ssh</a:t>
            </a:r>
            <a:r>
              <a:rPr lang="en-US" dirty="0" smtClean="0"/>
              <a:t> </a:t>
            </a:r>
            <a:r>
              <a:rPr lang="en-US" dirty="0" smtClean="0">
                <a:sym typeface="Wingdings"/>
              </a:rPr>
              <a:t></a:t>
            </a:r>
            <a:endParaRPr lang="en-US" dirty="0" smtClean="0"/>
          </a:p>
        </p:txBody>
      </p:sp>
    </p:spTree>
    <p:extLst>
      <p:ext uri="{BB962C8B-B14F-4D97-AF65-F5344CB8AC3E}">
        <p14:creationId xmlns:p14="http://schemas.microsoft.com/office/powerpoint/2010/main" val="77932167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Thanks!</a:t>
            </a:r>
            <a:endParaRPr lang="en-US" dirty="0"/>
          </a:p>
        </p:txBody>
      </p:sp>
      <p:sp>
        <p:nvSpPr>
          <p:cNvPr id="5" name="Content Placeholder 4"/>
          <p:cNvSpPr>
            <a:spLocks noGrp="1"/>
          </p:cNvSpPr>
          <p:nvPr>
            <p:ph sz="quarter" idx="10"/>
          </p:nvPr>
        </p:nvSpPr>
        <p:spPr/>
        <p:txBody>
          <a:bodyPr/>
          <a:lstStyle/>
          <a:p>
            <a:r>
              <a:rPr lang="en-US" dirty="0" err="1" smtClean="0"/>
              <a:t>Github</a:t>
            </a:r>
            <a:r>
              <a:rPr lang="en-US" dirty="0" smtClean="0"/>
              <a:t>: </a:t>
            </a:r>
            <a:r>
              <a:rPr lang="en-US" dirty="0" smtClean="0">
                <a:hlinkClick r:id="rId3"/>
              </a:rPr>
              <a:t>github.com/xiwenc/fastpush</a:t>
            </a:r>
            <a:endParaRPr lang="en-US" dirty="0" smtClean="0"/>
          </a:p>
          <a:p>
            <a:r>
              <a:rPr lang="en-US" dirty="0" smtClean="0"/>
              <a:t>Twitter: @</a:t>
            </a:r>
            <a:r>
              <a:rPr lang="en-US" dirty="0" err="1" smtClean="0"/>
              <a:t>xiwenc</a:t>
            </a:r>
            <a:endParaRPr lang="en-US" dirty="0" smtClean="0"/>
          </a:p>
          <a:p>
            <a:r>
              <a:rPr lang="en-US" dirty="0" smtClean="0"/>
              <a:t>We are hiring: </a:t>
            </a:r>
            <a:r>
              <a:rPr lang="en-US" b="1" dirty="0" smtClean="0">
                <a:hlinkClick r:id="rId4"/>
              </a:rPr>
              <a:t>mendix.com/careers/</a:t>
            </a:r>
            <a:r>
              <a:rPr lang="en-US" dirty="0"/>
              <a:t/>
            </a:r>
            <a:br>
              <a:rPr lang="en-US" dirty="0"/>
            </a:br>
            <a:endParaRPr lang="en-US" dirty="0" smtClean="0"/>
          </a:p>
          <a:p>
            <a:endParaRPr lang="en-US" dirty="0" smtClean="0"/>
          </a:p>
        </p:txBody>
      </p:sp>
      <p:pic>
        <p:nvPicPr>
          <p:cNvPr id="2" name="Picture 1"/>
          <p:cNvPicPr>
            <a:picLocks noChangeAspect="1"/>
          </p:cNvPicPr>
          <p:nvPr/>
        </p:nvPicPr>
        <p:blipFill>
          <a:blip r:embed="rId5"/>
          <a:stretch>
            <a:fillRect/>
          </a:stretch>
        </p:blipFill>
        <p:spPr>
          <a:xfrm>
            <a:off x="2465406" y="3381571"/>
            <a:ext cx="4460433" cy="1399817"/>
          </a:xfrm>
          <a:prstGeom prst="rect">
            <a:avLst/>
          </a:prstGeom>
        </p:spPr>
      </p:pic>
    </p:spTree>
    <p:extLst>
      <p:ext uri="{BB962C8B-B14F-4D97-AF65-F5344CB8AC3E}">
        <p14:creationId xmlns:p14="http://schemas.microsoft.com/office/powerpoint/2010/main" val="10829986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pPr lvl="0" algn="ctr">
              <a:buNone/>
            </a:pPr>
            <a:endParaRPr lang="en-US" dirty="0" smtClean="0"/>
          </a:p>
          <a:p>
            <a:pPr lvl="0" algn="ctr">
              <a:buNone/>
            </a:pPr>
            <a:endParaRPr lang="en-US" dirty="0"/>
          </a:p>
          <a:p>
            <a:pPr lvl="0" algn="ctr">
              <a:buNone/>
            </a:pPr>
            <a:r>
              <a:rPr lang="en-US" dirty="0" smtClean="0"/>
              <a:t>“</a:t>
            </a:r>
            <a:r>
              <a:rPr lang="en-US" dirty="0"/>
              <a:t>As a developer, you’re being asked to innovate quicker, respond to customers &amp; fail faster</a:t>
            </a:r>
            <a:r>
              <a:rPr lang="en-US" dirty="0" smtClean="0"/>
              <a:t>”</a:t>
            </a:r>
          </a:p>
          <a:p>
            <a:pPr lvl="0" algn="ctr">
              <a:buNone/>
            </a:pPr>
            <a:r>
              <a:rPr lang="mr-IN" i="1" dirty="0" smtClean="0">
                <a:solidFill>
                  <a:schemeClr val="bg2">
                    <a:lumMod val="50000"/>
                  </a:schemeClr>
                </a:solidFill>
              </a:rPr>
              <a:t>–</a:t>
            </a:r>
            <a:r>
              <a:rPr lang="en-US" i="1" dirty="0" smtClean="0">
                <a:solidFill>
                  <a:schemeClr val="bg2">
                    <a:lumMod val="50000"/>
                  </a:schemeClr>
                </a:solidFill>
              </a:rPr>
              <a:t> </a:t>
            </a:r>
            <a:r>
              <a:rPr lang="en-US" i="1" dirty="0">
                <a:solidFill>
                  <a:schemeClr val="bg2">
                    <a:lumMod val="50000"/>
                  </a:schemeClr>
                </a:solidFill>
              </a:rPr>
              <a:t>Abby </a:t>
            </a:r>
            <a:r>
              <a:rPr lang="en-US" i="1" dirty="0" smtClean="0">
                <a:solidFill>
                  <a:schemeClr val="bg2">
                    <a:lumMod val="50000"/>
                  </a:schemeClr>
                </a:solidFill>
              </a:rPr>
              <a:t>Kearns</a:t>
            </a:r>
          </a:p>
          <a:p>
            <a:pPr lvl="0" algn="ctr">
              <a:buNone/>
            </a:pPr>
            <a:r>
              <a:rPr lang="en-US" i="1" dirty="0" smtClean="0">
                <a:solidFill>
                  <a:schemeClr val="bg2">
                    <a:lumMod val="50000"/>
                  </a:schemeClr>
                </a:solidFill>
              </a:rPr>
              <a:t>(CF Summit, June 2017</a:t>
            </a:r>
            <a:r>
              <a:rPr lang="en-US" i="1" dirty="0">
                <a:solidFill>
                  <a:schemeClr val="bg2">
                    <a:lumMod val="50000"/>
                  </a:schemeClr>
                </a:solidFill>
              </a:rPr>
              <a:t>)</a:t>
            </a:r>
          </a:p>
          <a:p>
            <a:pPr lvl="0" algn="ctr">
              <a:buNone/>
            </a:pPr>
            <a:r>
              <a:rPr lang="en-US" sz="1600" dirty="0">
                <a:hlinkClick r:id="rId3"/>
              </a:rPr>
              <a:t>https://twitter.com/cloudfoundry/status/874760794814205952</a:t>
            </a:r>
            <a:r>
              <a:rPr lang="en-US" sz="1600" dirty="0"/>
              <a:t> </a:t>
            </a:r>
            <a:endParaRPr lang="en" sz="1600"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1483553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40250" y="2747762"/>
            <a:ext cx="10506075" cy="670045"/>
          </a:xfrm>
        </p:spPr>
        <p:txBody>
          <a:bodyPr/>
          <a:lstStyle/>
          <a:p>
            <a:pPr algn="ctr"/>
            <a:r>
              <a:rPr lang="en-US" dirty="0"/>
              <a:t>U</a:t>
            </a:r>
            <a:r>
              <a:rPr lang="en-US" dirty="0" smtClean="0"/>
              <a:t>se Cloud Foundry as app development environment</a:t>
            </a:r>
            <a:endParaRPr lang="en-US" dirty="0"/>
          </a:p>
        </p:txBody>
      </p:sp>
    </p:spTree>
    <p:extLst>
      <p:ext uri="{BB962C8B-B14F-4D97-AF65-F5344CB8AC3E}">
        <p14:creationId xmlns:p14="http://schemas.microsoft.com/office/powerpoint/2010/main" val="15209876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Services Marketplace</a:t>
            </a:r>
            <a:endParaRPr lang="en-US" dirty="0"/>
          </a:p>
        </p:txBody>
      </p:sp>
      <p:pic>
        <p:nvPicPr>
          <p:cNvPr id="3" name="Picture 2"/>
          <p:cNvPicPr>
            <a:picLocks noChangeAspect="1"/>
          </p:cNvPicPr>
          <p:nvPr/>
        </p:nvPicPr>
        <p:blipFill>
          <a:blip r:embed="rId3"/>
          <a:stretch>
            <a:fillRect/>
          </a:stretch>
        </p:blipFill>
        <p:spPr>
          <a:xfrm>
            <a:off x="1018331" y="1311215"/>
            <a:ext cx="3676837" cy="4154749"/>
          </a:xfrm>
          <a:prstGeom prst="rect">
            <a:avLst/>
          </a:prstGeom>
        </p:spPr>
      </p:pic>
      <p:pic>
        <p:nvPicPr>
          <p:cNvPr id="6" name="Picture 5"/>
          <p:cNvPicPr>
            <a:picLocks noChangeAspect="1"/>
          </p:cNvPicPr>
          <p:nvPr/>
        </p:nvPicPr>
        <p:blipFill>
          <a:blip r:embed="rId4"/>
          <a:stretch>
            <a:fillRect/>
          </a:stretch>
        </p:blipFill>
        <p:spPr>
          <a:xfrm>
            <a:off x="4794772" y="1311215"/>
            <a:ext cx="3818379" cy="4728258"/>
          </a:xfrm>
          <a:prstGeom prst="rect">
            <a:avLst/>
          </a:prstGeom>
        </p:spPr>
      </p:pic>
      <p:sp>
        <p:nvSpPr>
          <p:cNvPr id="5" name="Content Placeholder 4"/>
          <p:cNvSpPr>
            <a:spLocks noGrp="1"/>
          </p:cNvSpPr>
          <p:nvPr>
            <p:ph sz="quarter" idx="10"/>
          </p:nvPr>
        </p:nvSpPr>
        <p:spPr>
          <a:xfrm>
            <a:off x="8613151" y="1984536"/>
            <a:ext cx="4241036" cy="3950898"/>
          </a:xfrm>
        </p:spPr>
        <p:txBody>
          <a:bodyPr/>
          <a:lstStyle/>
          <a:p>
            <a:r>
              <a:rPr lang="en-US" dirty="0" err="1" smtClean="0"/>
              <a:t>cf</a:t>
            </a:r>
            <a:r>
              <a:rPr lang="en-US" dirty="0" smtClean="0"/>
              <a:t> create-service</a:t>
            </a:r>
          </a:p>
          <a:p>
            <a:r>
              <a:rPr lang="en-US" dirty="0" err="1" smtClean="0"/>
              <a:t>cf</a:t>
            </a:r>
            <a:r>
              <a:rPr lang="en-US" dirty="0" smtClean="0"/>
              <a:t> bind-service </a:t>
            </a:r>
          </a:p>
        </p:txBody>
      </p:sp>
    </p:spTree>
    <p:extLst>
      <p:ext uri="{BB962C8B-B14F-4D97-AF65-F5344CB8AC3E}">
        <p14:creationId xmlns:p14="http://schemas.microsoft.com/office/powerpoint/2010/main" val="10947789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Integrations</a:t>
            </a:r>
            <a:endParaRPr lang="en-US" dirty="0"/>
          </a:p>
        </p:txBody>
      </p:sp>
      <p:pic>
        <p:nvPicPr>
          <p:cNvPr id="2" name="Picture 1"/>
          <p:cNvPicPr>
            <a:picLocks noChangeAspect="1"/>
          </p:cNvPicPr>
          <p:nvPr/>
        </p:nvPicPr>
        <p:blipFill>
          <a:blip r:embed="rId3"/>
          <a:stretch>
            <a:fillRect/>
          </a:stretch>
        </p:blipFill>
        <p:spPr>
          <a:xfrm>
            <a:off x="2720051" y="1493044"/>
            <a:ext cx="6947784" cy="3190523"/>
          </a:xfrm>
          <a:prstGeom prst="rect">
            <a:avLst/>
          </a:prstGeom>
        </p:spPr>
      </p:pic>
    </p:spTree>
    <p:extLst>
      <p:ext uri="{BB962C8B-B14F-4D97-AF65-F5344CB8AC3E}">
        <p14:creationId xmlns:p14="http://schemas.microsoft.com/office/powerpoint/2010/main" val="11729026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Identical environments</a:t>
            </a:r>
            <a:endParaRPr lang="en-US" dirty="0"/>
          </a:p>
        </p:txBody>
      </p:sp>
      <p:pic>
        <p:nvPicPr>
          <p:cNvPr id="3" name="Picture 2"/>
          <p:cNvPicPr>
            <a:picLocks noChangeAspect="1"/>
          </p:cNvPicPr>
          <p:nvPr/>
        </p:nvPicPr>
        <p:blipFill>
          <a:blip r:embed="rId3"/>
          <a:stretch>
            <a:fillRect/>
          </a:stretch>
        </p:blipFill>
        <p:spPr>
          <a:xfrm>
            <a:off x="1123227" y="1680580"/>
            <a:ext cx="8001000" cy="3149600"/>
          </a:xfrm>
          <a:prstGeom prst="rect">
            <a:avLst/>
          </a:prstGeom>
        </p:spPr>
      </p:pic>
    </p:spTree>
    <p:extLst>
      <p:ext uri="{BB962C8B-B14F-4D97-AF65-F5344CB8AC3E}">
        <p14:creationId xmlns:p14="http://schemas.microsoft.com/office/powerpoint/2010/main" val="8506091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Develop a </a:t>
            </a:r>
            <a:r>
              <a:rPr lang="en-US" dirty="0" smtClean="0">
                <a:solidFill>
                  <a:srgbClr val="7030A0"/>
                </a:solidFill>
              </a:rPr>
              <a:t>PHP</a:t>
            </a:r>
            <a:r>
              <a:rPr lang="en-US" dirty="0" smtClean="0"/>
              <a:t> web app</a:t>
            </a:r>
            <a:endParaRPr lang="en-US" dirty="0"/>
          </a:p>
        </p:txBody>
      </p:sp>
      <p:pic>
        <p:nvPicPr>
          <p:cNvPr id="6" name="Picture 5"/>
          <p:cNvPicPr>
            <a:picLocks noChangeAspect="1"/>
          </p:cNvPicPr>
          <p:nvPr/>
        </p:nvPicPr>
        <p:blipFill>
          <a:blip r:embed="rId3"/>
          <a:stretch>
            <a:fillRect/>
          </a:stretch>
        </p:blipFill>
        <p:spPr>
          <a:xfrm>
            <a:off x="4576824" y="1560945"/>
            <a:ext cx="1205406" cy="1205406"/>
          </a:xfrm>
          <a:prstGeom prst="rect">
            <a:avLst/>
          </a:prstGeom>
        </p:spPr>
      </p:pic>
      <p:pic>
        <p:nvPicPr>
          <p:cNvPr id="7" name="Picture 6"/>
          <p:cNvPicPr>
            <a:picLocks noChangeAspect="1"/>
          </p:cNvPicPr>
          <p:nvPr/>
        </p:nvPicPr>
        <p:blipFill>
          <a:blip r:embed="rId4"/>
          <a:stretch>
            <a:fillRect/>
          </a:stretch>
        </p:blipFill>
        <p:spPr>
          <a:xfrm>
            <a:off x="7937662" y="1647110"/>
            <a:ext cx="1138883" cy="1138883"/>
          </a:xfrm>
          <a:prstGeom prst="rect">
            <a:avLst/>
          </a:prstGeom>
        </p:spPr>
      </p:pic>
      <p:pic>
        <p:nvPicPr>
          <p:cNvPr id="8" name="Picture 7"/>
          <p:cNvPicPr>
            <a:picLocks noChangeAspect="1"/>
          </p:cNvPicPr>
          <p:nvPr/>
        </p:nvPicPr>
        <p:blipFill>
          <a:blip r:embed="rId5"/>
          <a:stretch>
            <a:fillRect/>
          </a:stretch>
        </p:blipFill>
        <p:spPr>
          <a:xfrm>
            <a:off x="7928224" y="3904173"/>
            <a:ext cx="1157758" cy="1157758"/>
          </a:xfrm>
          <a:prstGeom prst="rect">
            <a:avLst/>
          </a:prstGeom>
        </p:spPr>
      </p:pic>
      <p:sp>
        <p:nvSpPr>
          <p:cNvPr id="9" name="Right Arrow 8"/>
          <p:cNvSpPr/>
          <p:nvPr/>
        </p:nvSpPr>
        <p:spPr>
          <a:xfrm rot="5400000">
            <a:off x="8128577" y="3096227"/>
            <a:ext cx="757051" cy="4977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6481420" y="1967695"/>
            <a:ext cx="757051" cy="4977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6"/>
          <a:stretch>
            <a:fillRect/>
          </a:stretch>
        </p:blipFill>
        <p:spPr>
          <a:xfrm flipH="1">
            <a:off x="4031945" y="3573137"/>
            <a:ext cx="1917443" cy="1917443"/>
          </a:xfrm>
          <a:prstGeom prst="rect">
            <a:avLst/>
          </a:prstGeom>
        </p:spPr>
      </p:pic>
      <p:sp>
        <p:nvSpPr>
          <p:cNvPr id="12" name="Right Arrow 11"/>
          <p:cNvSpPr/>
          <p:nvPr/>
        </p:nvSpPr>
        <p:spPr>
          <a:xfrm rot="10800000">
            <a:off x="6431279" y="4234196"/>
            <a:ext cx="757051" cy="4977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rot="16200000">
            <a:off x="4612140" y="3096227"/>
            <a:ext cx="757051" cy="4977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06613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Live Programming</a:t>
            </a:r>
            <a:endParaRPr lang="en-US" dirty="0"/>
          </a:p>
        </p:txBody>
      </p:sp>
      <p:sp>
        <p:nvSpPr>
          <p:cNvPr id="3" name="TextBox 2"/>
          <p:cNvSpPr txBox="1"/>
          <p:nvPr/>
        </p:nvSpPr>
        <p:spPr>
          <a:xfrm>
            <a:off x="7980496" y="2727587"/>
            <a:ext cx="3448765" cy="923330"/>
          </a:xfrm>
          <a:prstGeom prst="rect">
            <a:avLst/>
          </a:prstGeom>
          <a:noFill/>
        </p:spPr>
        <p:txBody>
          <a:bodyPr wrap="none" rtlCol="0">
            <a:spAutoFit/>
          </a:bodyPr>
          <a:lstStyle/>
          <a:p>
            <a:r>
              <a:rPr lang="pt-BR" dirty="0" smtClean="0">
                <a:hlinkClick r:id="rId5"/>
              </a:rPr>
              <a:t>Bret Victor </a:t>
            </a:r>
            <a:r>
              <a:rPr lang="mr-IN" dirty="0" smtClean="0">
                <a:hlinkClick r:id="rId5"/>
              </a:rPr>
              <a:t>–</a:t>
            </a:r>
            <a:r>
              <a:rPr lang="pt-BR" dirty="0" smtClean="0">
                <a:hlinkClick r:id="rId5"/>
              </a:rPr>
              <a:t> Inventing on Principle</a:t>
            </a:r>
          </a:p>
          <a:p>
            <a:endParaRPr lang="pt-BR" dirty="0" smtClean="0">
              <a:hlinkClick r:id="rId5"/>
            </a:endParaRPr>
          </a:p>
          <a:p>
            <a:r>
              <a:rPr lang="pt-BR" smtClean="0">
                <a:hlinkClick r:id="rId5"/>
              </a:rPr>
              <a:t>vimeo.com</a:t>
            </a:r>
            <a:r>
              <a:rPr lang="pt-BR" dirty="0" smtClean="0">
                <a:hlinkClick r:id="rId5"/>
              </a:rPr>
              <a:t>/36579366</a:t>
            </a:r>
            <a:endParaRPr lang="en-US" dirty="0"/>
          </a:p>
        </p:txBody>
      </p:sp>
      <p:pic>
        <p:nvPicPr>
          <p:cNvPr id="6" name="live-programming.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14722" y="1397888"/>
            <a:ext cx="6782443" cy="3861680"/>
          </a:xfrm>
          <a:prstGeom prst="rect">
            <a:avLst/>
          </a:prstGeom>
        </p:spPr>
      </p:pic>
    </p:spTree>
    <p:extLst>
      <p:ext uri="{BB962C8B-B14F-4D97-AF65-F5344CB8AC3E}">
        <p14:creationId xmlns:p14="http://schemas.microsoft.com/office/powerpoint/2010/main" val="2019975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11613</TotalTime>
  <Words>1145</Words>
  <Application>Microsoft Macintosh PowerPoint</Application>
  <PresentationFormat>Widescreen</PresentationFormat>
  <Paragraphs>111</Paragraphs>
  <Slides>25</Slides>
  <Notes>25</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25</vt:i4>
      </vt:variant>
    </vt:vector>
  </HeadingPairs>
  <TitlesOfParts>
    <vt:vector size="31" baseType="lpstr">
      <vt:lpstr>Arial</vt:lpstr>
      <vt:lpstr>Calibri</vt:lpstr>
      <vt:lpstr>Mangal</vt:lpstr>
      <vt:lpstr>Wingdings</vt:lpstr>
      <vt:lpstr>Office Theme</vt:lpstr>
      <vt:lpstr>Custom Design</vt:lpstr>
      <vt:lpstr>PowerPoint Presentation</vt:lpstr>
      <vt:lpstr>PowerPoint Presentation</vt:lpstr>
      <vt:lpstr>PowerPoint Presentation</vt:lpstr>
      <vt:lpstr>Use Cloud Foundry as app development environment</vt:lpstr>
      <vt:lpstr>Services Marketplace</vt:lpstr>
      <vt:lpstr>Integrations</vt:lpstr>
      <vt:lpstr>Identical environments</vt:lpstr>
      <vt:lpstr>Develop a PHP web app</vt:lpstr>
      <vt:lpstr>Live Programming</vt:lpstr>
      <vt:lpstr>cf push phpapp</vt:lpstr>
      <vt:lpstr>Speed comparison</vt:lpstr>
      <vt:lpstr>cf logs --recent</vt:lpstr>
      <vt:lpstr>cf push: 50 seconds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cf fast-push: 5 seconds</vt:lpstr>
      <vt:lpstr>How does it work?</vt:lpstr>
      <vt:lpstr>Live Demo</vt:lpstr>
      <vt:lpstr>Alternatives</vt:lpstr>
      <vt:lpstr>Thanks!</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Xiwen Cheng</cp:lastModifiedBy>
  <cp:revision>114</cp:revision>
  <dcterms:created xsi:type="dcterms:W3CDTF">2016-08-09T14:32:52Z</dcterms:created>
  <dcterms:modified xsi:type="dcterms:W3CDTF">2017-09-29T13:18:03Z</dcterms:modified>
</cp:coreProperties>
</file>

<file path=docProps/thumbnail.jpeg>
</file>